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22" r:id="rId2"/>
    <p:sldMasterId id="2147483839" r:id="rId3"/>
    <p:sldMasterId id="2147483874" r:id="rId4"/>
    <p:sldMasterId id="2147483892" r:id="rId5"/>
  </p:sldMasterIdLst>
  <p:notesMasterIdLst>
    <p:notesMasterId r:id="rId117"/>
  </p:notesMasterIdLst>
  <p:sldIdLst>
    <p:sldId id="1355" r:id="rId6"/>
    <p:sldId id="393" r:id="rId7"/>
    <p:sldId id="1373" r:id="rId8"/>
    <p:sldId id="1375" r:id="rId9"/>
    <p:sldId id="1903" r:id="rId10"/>
    <p:sldId id="1562" r:id="rId11"/>
    <p:sldId id="1563" r:id="rId12"/>
    <p:sldId id="1565" r:id="rId13"/>
    <p:sldId id="1376" r:id="rId14"/>
    <p:sldId id="1378" r:id="rId15"/>
    <p:sldId id="1893" r:id="rId16"/>
    <p:sldId id="1567" r:id="rId17"/>
    <p:sldId id="1566" r:id="rId18"/>
    <p:sldId id="1568" r:id="rId19"/>
    <p:sldId id="1569" r:id="rId20"/>
    <p:sldId id="1570" r:id="rId21"/>
    <p:sldId id="1571" r:id="rId22"/>
    <p:sldId id="1381" r:id="rId23"/>
    <p:sldId id="1382" r:id="rId24"/>
    <p:sldId id="1894" r:id="rId25"/>
    <p:sldId id="1898" r:id="rId26"/>
    <p:sldId id="1892" r:id="rId27"/>
    <p:sldId id="958" r:id="rId28"/>
    <p:sldId id="963" r:id="rId29"/>
    <p:sldId id="970" r:id="rId30"/>
    <p:sldId id="1902" r:id="rId31"/>
    <p:sldId id="1904" r:id="rId32"/>
    <p:sldId id="1636" r:id="rId33"/>
    <p:sldId id="987" r:id="rId34"/>
    <p:sldId id="604" r:id="rId35"/>
    <p:sldId id="1638" r:id="rId36"/>
    <p:sldId id="682" r:id="rId37"/>
    <p:sldId id="1487" r:id="rId38"/>
    <p:sldId id="1640" r:id="rId39"/>
    <p:sldId id="1513" r:id="rId40"/>
    <p:sldId id="1514" r:id="rId41"/>
    <p:sldId id="612" r:id="rId42"/>
    <p:sldId id="1527" r:id="rId43"/>
    <p:sldId id="1905" r:id="rId44"/>
    <p:sldId id="1906" r:id="rId45"/>
    <p:sldId id="1529" r:id="rId46"/>
    <p:sldId id="1530" r:id="rId47"/>
    <p:sldId id="902" r:id="rId48"/>
    <p:sldId id="1651" r:id="rId49"/>
    <p:sldId id="1531" r:id="rId50"/>
    <p:sldId id="1533" r:id="rId51"/>
    <p:sldId id="1908" r:id="rId52"/>
    <p:sldId id="1659" r:id="rId53"/>
    <p:sldId id="1909" r:id="rId54"/>
    <p:sldId id="1907" r:id="rId55"/>
    <p:sldId id="1657" r:id="rId56"/>
    <p:sldId id="1653" r:id="rId57"/>
    <p:sldId id="990" r:id="rId58"/>
    <p:sldId id="1532" r:id="rId59"/>
    <p:sldId id="999" r:id="rId60"/>
    <p:sldId id="1674" r:id="rId61"/>
    <p:sldId id="1035" r:id="rId62"/>
    <p:sldId id="1036" r:id="rId63"/>
    <p:sldId id="716" r:id="rId64"/>
    <p:sldId id="1545" r:id="rId65"/>
    <p:sldId id="1515" r:id="rId66"/>
    <p:sldId id="1042" r:id="rId67"/>
    <p:sldId id="1041" r:id="rId68"/>
    <p:sldId id="1706" r:id="rId69"/>
    <p:sldId id="1060" r:id="rId70"/>
    <p:sldId id="1575" r:id="rId71"/>
    <p:sldId id="1081" r:id="rId72"/>
    <p:sldId id="1110" r:id="rId73"/>
    <p:sldId id="1713" r:id="rId74"/>
    <p:sldId id="1881" r:id="rId75"/>
    <p:sldId id="1714" r:id="rId76"/>
    <p:sldId id="1073" r:id="rId77"/>
    <p:sldId id="435" r:id="rId78"/>
    <p:sldId id="1914" r:id="rId79"/>
    <p:sldId id="1915" r:id="rId80"/>
    <p:sldId id="798" r:id="rId81"/>
    <p:sldId id="800" r:id="rId82"/>
    <p:sldId id="801" r:id="rId83"/>
    <p:sldId id="1557" r:id="rId84"/>
    <p:sldId id="805" r:id="rId85"/>
    <p:sldId id="1577" r:id="rId86"/>
    <p:sldId id="1578" r:id="rId87"/>
    <p:sldId id="809" r:id="rId88"/>
    <p:sldId id="810" r:id="rId89"/>
    <p:sldId id="811" r:id="rId90"/>
    <p:sldId id="812" r:id="rId91"/>
    <p:sldId id="813" r:id="rId92"/>
    <p:sldId id="816" r:id="rId93"/>
    <p:sldId id="1581" r:id="rId94"/>
    <p:sldId id="1739" r:id="rId95"/>
    <p:sldId id="820" r:id="rId96"/>
    <p:sldId id="1736" r:id="rId97"/>
    <p:sldId id="1424" r:id="rId98"/>
    <p:sldId id="1342" r:id="rId99"/>
    <p:sldId id="1910" r:id="rId100"/>
    <p:sldId id="1779" r:id="rId101"/>
    <p:sldId id="904" r:id="rId102"/>
    <p:sldId id="905" r:id="rId103"/>
    <p:sldId id="1788" r:id="rId104"/>
    <p:sldId id="1177" r:id="rId105"/>
    <p:sldId id="1163" r:id="rId106"/>
    <p:sldId id="1790" r:id="rId107"/>
    <p:sldId id="1165" r:id="rId108"/>
    <p:sldId id="1792" r:id="rId109"/>
    <p:sldId id="1167" r:id="rId110"/>
    <p:sldId id="912" r:id="rId111"/>
    <p:sldId id="1796" r:id="rId112"/>
    <p:sldId id="914" r:id="rId113"/>
    <p:sldId id="1798" r:id="rId114"/>
    <p:sldId id="1913" r:id="rId115"/>
    <p:sldId id="1916" r:id="rId1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Bijari"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0713C"/>
    <a:srgbClr val="000066"/>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716" autoAdjust="0"/>
  </p:normalViewPr>
  <p:slideViewPr>
    <p:cSldViewPr>
      <p:cViewPr varScale="1">
        <p:scale>
          <a:sx n="102" d="100"/>
          <a:sy n="102" d="100"/>
        </p:scale>
        <p:origin x="28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notesMaster" Target="notesMasters/notesMaster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slide" Target="slides/slide108.xml"/><Relationship Id="rId11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slide" Target="slides/slide11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D9410E-F41F-4993-B3A6-5AB7759501FB}" type="datetimeFigureOut">
              <a:rPr lang="en-US" smtClean="0"/>
              <a:pPr/>
              <a:t>2/13/2023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AD5D52-894C-4552-A79E-104ABB904F4A}" type="slidenum">
              <a:rPr lang="en-GB" smtClean="0"/>
              <a:pPr/>
              <a:t>‹#›</a:t>
            </a:fld>
            <a:endParaRPr lang="en-GB"/>
          </a:p>
        </p:txBody>
      </p:sp>
    </p:spTree>
    <p:extLst>
      <p:ext uri="{BB962C8B-B14F-4D97-AF65-F5344CB8AC3E}">
        <p14:creationId xmlns:p14="http://schemas.microsoft.com/office/powerpoint/2010/main" val="1815710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p>
        </p:txBody>
      </p:sp>
      <p:sp>
        <p:nvSpPr>
          <p:cNvPr id="931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D4B76A5-7016-4648-8B96-15C51334B8E5}" type="slidenum">
              <a:rPr lang="en-GB" smtClean="0"/>
              <a:pPr/>
              <a:t>2</a:t>
            </a:fld>
            <a:endParaRPr lang="en-GB"/>
          </a:p>
        </p:txBody>
      </p:sp>
    </p:spTree>
    <p:extLst>
      <p:ext uri="{BB962C8B-B14F-4D97-AF65-F5344CB8AC3E}">
        <p14:creationId xmlns:p14="http://schemas.microsoft.com/office/powerpoint/2010/main" val="655966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22</a:t>
            </a:fld>
            <a:endParaRPr lang="en-GB"/>
          </a:p>
        </p:txBody>
      </p:sp>
    </p:spTree>
    <p:extLst>
      <p:ext uri="{BB962C8B-B14F-4D97-AF65-F5344CB8AC3E}">
        <p14:creationId xmlns:p14="http://schemas.microsoft.com/office/powerpoint/2010/main" val="3259972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endParaRPr lang="en-US" dirty="0"/>
          </a:p>
        </p:txBody>
      </p:sp>
      <p:sp>
        <p:nvSpPr>
          <p:cNvPr id="4" name="Slide Number Placeholder 3"/>
          <p:cNvSpPr>
            <a:spLocks noGrp="1"/>
          </p:cNvSpPr>
          <p:nvPr>
            <p:ph type="sldNum" sz="quarter" idx="10"/>
          </p:nvPr>
        </p:nvSpPr>
        <p:spPr/>
        <p:txBody>
          <a:bodyPr/>
          <a:lstStyle/>
          <a:p>
            <a:fld id="{D5AD5D52-894C-4552-A79E-104ABB904F4A}" type="slidenum">
              <a:rPr lang="en-GB" smtClean="0"/>
              <a:pPr/>
              <a:t>23</a:t>
            </a:fld>
            <a:endParaRPr lang="en-GB"/>
          </a:p>
        </p:txBody>
      </p:sp>
    </p:spTree>
    <p:extLst>
      <p:ext uri="{BB962C8B-B14F-4D97-AF65-F5344CB8AC3E}">
        <p14:creationId xmlns:p14="http://schemas.microsoft.com/office/powerpoint/2010/main" val="3464658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26</a:t>
            </a:fld>
            <a:endParaRPr lang="en-GB"/>
          </a:p>
        </p:txBody>
      </p:sp>
    </p:spTree>
    <p:extLst>
      <p:ext uri="{BB962C8B-B14F-4D97-AF65-F5344CB8AC3E}">
        <p14:creationId xmlns:p14="http://schemas.microsoft.com/office/powerpoint/2010/main" val="2371769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28</a:t>
            </a:fld>
            <a:endParaRPr lang="en-GB"/>
          </a:p>
        </p:txBody>
      </p:sp>
    </p:spTree>
    <p:extLst>
      <p:ext uri="{BB962C8B-B14F-4D97-AF65-F5344CB8AC3E}">
        <p14:creationId xmlns:p14="http://schemas.microsoft.com/office/powerpoint/2010/main" val="1192568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29</a:t>
            </a:fld>
            <a:endParaRPr lang="en-GB"/>
          </a:p>
        </p:txBody>
      </p:sp>
    </p:spTree>
    <p:extLst>
      <p:ext uri="{BB962C8B-B14F-4D97-AF65-F5344CB8AC3E}">
        <p14:creationId xmlns:p14="http://schemas.microsoft.com/office/powerpoint/2010/main" val="1219010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30</a:t>
            </a:fld>
            <a:endParaRPr lang="en-GB"/>
          </a:p>
        </p:txBody>
      </p:sp>
    </p:spTree>
    <p:extLst>
      <p:ext uri="{BB962C8B-B14F-4D97-AF65-F5344CB8AC3E}">
        <p14:creationId xmlns:p14="http://schemas.microsoft.com/office/powerpoint/2010/main" val="3747385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31</a:t>
            </a:fld>
            <a:endParaRPr lang="en-GB"/>
          </a:p>
        </p:txBody>
      </p:sp>
    </p:spTree>
    <p:extLst>
      <p:ext uri="{BB962C8B-B14F-4D97-AF65-F5344CB8AC3E}">
        <p14:creationId xmlns:p14="http://schemas.microsoft.com/office/powerpoint/2010/main" val="2547509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5AD5D52-894C-4552-A79E-104ABB904F4A}" type="slidenum">
              <a:rPr lang="en-GB" smtClean="0"/>
              <a:pPr/>
              <a:t>32</a:t>
            </a:fld>
            <a:endParaRPr lang="en-GB"/>
          </a:p>
        </p:txBody>
      </p:sp>
    </p:spTree>
    <p:extLst>
      <p:ext uri="{BB962C8B-B14F-4D97-AF65-F5344CB8AC3E}">
        <p14:creationId xmlns:p14="http://schemas.microsoft.com/office/powerpoint/2010/main" val="3174505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33</a:t>
            </a:fld>
            <a:endParaRPr lang="en-GB"/>
          </a:p>
        </p:txBody>
      </p:sp>
    </p:spTree>
    <p:extLst>
      <p:ext uri="{BB962C8B-B14F-4D97-AF65-F5344CB8AC3E}">
        <p14:creationId xmlns:p14="http://schemas.microsoft.com/office/powerpoint/2010/main" val="13245915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34</a:t>
            </a:fld>
            <a:endParaRPr lang="en-GB"/>
          </a:p>
        </p:txBody>
      </p:sp>
    </p:spTree>
    <p:extLst>
      <p:ext uri="{BB962C8B-B14F-4D97-AF65-F5344CB8AC3E}">
        <p14:creationId xmlns:p14="http://schemas.microsoft.com/office/powerpoint/2010/main" val="46217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3</a:t>
            </a:fld>
            <a:endParaRPr lang="en-GB"/>
          </a:p>
        </p:txBody>
      </p:sp>
    </p:spTree>
    <p:extLst>
      <p:ext uri="{BB962C8B-B14F-4D97-AF65-F5344CB8AC3E}">
        <p14:creationId xmlns:p14="http://schemas.microsoft.com/office/powerpoint/2010/main" val="1909794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35</a:t>
            </a:fld>
            <a:endParaRPr lang="en-GB"/>
          </a:p>
        </p:txBody>
      </p:sp>
    </p:spTree>
    <p:extLst>
      <p:ext uri="{BB962C8B-B14F-4D97-AF65-F5344CB8AC3E}">
        <p14:creationId xmlns:p14="http://schemas.microsoft.com/office/powerpoint/2010/main" val="880298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36</a:t>
            </a:fld>
            <a:endParaRPr lang="en-GB"/>
          </a:p>
        </p:txBody>
      </p:sp>
    </p:spTree>
    <p:extLst>
      <p:ext uri="{BB962C8B-B14F-4D97-AF65-F5344CB8AC3E}">
        <p14:creationId xmlns:p14="http://schemas.microsoft.com/office/powerpoint/2010/main" val="33765295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37</a:t>
            </a:fld>
            <a:endParaRPr lang="en-GB"/>
          </a:p>
        </p:txBody>
      </p:sp>
    </p:spTree>
    <p:extLst>
      <p:ext uri="{BB962C8B-B14F-4D97-AF65-F5344CB8AC3E}">
        <p14:creationId xmlns:p14="http://schemas.microsoft.com/office/powerpoint/2010/main" val="4147537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561EE9EC-16E6-4B40-96EC-69C45A42262A}" type="slidenum">
              <a:rPr lang="en-GB" smtClean="0"/>
              <a:pPr>
                <a:defRPr/>
              </a:pPr>
              <a:t>43</a:t>
            </a:fld>
            <a:endParaRPr lang="en-GB"/>
          </a:p>
        </p:txBody>
      </p:sp>
    </p:spTree>
    <p:extLst>
      <p:ext uri="{BB962C8B-B14F-4D97-AF65-F5344CB8AC3E}">
        <p14:creationId xmlns:p14="http://schemas.microsoft.com/office/powerpoint/2010/main" val="27565058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44</a:t>
            </a:fld>
            <a:endParaRPr lang="en-GB"/>
          </a:p>
        </p:txBody>
      </p:sp>
    </p:spTree>
    <p:extLst>
      <p:ext uri="{BB962C8B-B14F-4D97-AF65-F5344CB8AC3E}">
        <p14:creationId xmlns:p14="http://schemas.microsoft.com/office/powerpoint/2010/main" val="33552388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52</a:t>
            </a:fld>
            <a:endParaRPr lang="en-GB"/>
          </a:p>
        </p:txBody>
      </p:sp>
    </p:spTree>
    <p:extLst>
      <p:ext uri="{BB962C8B-B14F-4D97-AF65-F5344CB8AC3E}">
        <p14:creationId xmlns:p14="http://schemas.microsoft.com/office/powerpoint/2010/main" val="24885552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56</a:t>
            </a:fld>
            <a:endParaRPr lang="en-GB"/>
          </a:p>
        </p:txBody>
      </p:sp>
    </p:spTree>
    <p:extLst>
      <p:ext uri="{BB962C8B-B14F-4D97-AF65-F5344CB8AC3E}">
        <p14:creationId xmlns:p14="http://schemas.microsoft.com/office/powerpoint/2010/main" val="18688713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59</a:t>
            </a:fld>
            <a:endParaRPr lang="en-GB"/>
          </a:p>
        </p:txBody>
      </p:sp>
    </p:spTree>
    <p:extLst>
      <p:ext uri="{BB962C8B-B14F-4D97-AF65-F5344CB8AC3E}">
        <p14:creationId xmlns:p14="http://schemas.microsoft.com/office/powerpoint/2010/main" val="33752570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61</a:t>
            </a:fld>
            <a:endParaRPr lang="en-GB"/>
          </a:p>
        </p:txBody>
      </p:sp>
    </p:spTree>
    <p:extLst>
      <p:ext uri="{BB962C8B-B14F-4D97-AF65-F5344CB8AC3E}">
        <p14:creationId xmlns:p14="http://schemas.microsoft.com/office/powerpoint/2010/main" val="29974055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63</a:t>
            </a:fld>
            <a:endParaRPr lang="en-GB"/>
          </a:p>
        </p:txBody>
      </p:sp>
    </p:spTree>
    <p:extLst>
      <p:ext uri="{BB962C8B-B14F-4D97-AF65-F5344CB8AC3E}">
        <p14:creationId xmlns:p14="http://schemas.microsoft.com/office/powerpoint/2010/main" val="1236169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5AD5D52-894C-4552-A79E-104ABB904F4A}" type="slidenum">
              <a:rPr lang="en-GB" smtClean="0"/>
              <a:pPr/>
              <a:t>4</a:t>
            </a:fld>
            <a:endParaRPr lang="en-GB"/>
          </a:p>
        </p:txBody>
      </p:sp>
    </p:spTree>
    <p:extLst>
      <p:ext uri="{BB962C8B-B14F-4D97-AF65-F5344CB8AC3E}">
        <p14:creationId xmlns:p14="http://schemas.microsoft.com/office/powerpoint/2010/main" val="1793332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64</a:t>
            </a:fld>
            <a:endParaRPr lang="en-GB"/>
          </a:p>
        </p:txBody>
      </p:sp>
    </p:spTree>
    <p:extLst>
      <p:ext uri="{BB962C8B-B14F-4D97-AF65-F5344CB8AC3E}">
        <p14:creationId xmlns:p14="http://schemas.microsoft.com/office/powerpoint/2010/main" val="11088067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69</a:t>
            </a:fld>
            <a:endParaRPr lang="en-GB"/>
          </a:p>
        </p:txBody>
      </p:sp>
    </p:spTree>
    <p:extLst>
      <p:ext uri="{BB962C8B-B14F-4D97-AF65-F5344CB8AC3E}">
        <p14:creationId xmlns:p14="http://schemas.microsoft.com/office/powerpoint/2010/main" val="35894659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71</a:t>
            </a:fld>
            <a:endParaRPr lang="en-GB"/>
          </a:p>
        </p:txBody>
      </p:sp>
    </p:spTree>
    <p:extLst>
      <p:ext uri="{BB962C8B-B14F-4D97-AF65-F5344CB8AC3E}">
        <p14:creationId xmlns:p14="http://schemas.microsoft.com/office/powerpoint/2010/main" val="867096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72</a:t>
            </a:fld>
            <a:endParaRPr lang="en-GB"/>
          </a:p>
        </p:txBody>
      </p:sp>
    </p:spTree>
    <p:extLst>
      <p:ext uri="{BB962C8B-B14F-4D97-AF65-F5344CB8AC3E}">
        <p14:creationId xmlns:p14="http://schemas.microsoft.com/office/powerpoint/2010/main" val="6914400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1361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D147B8E-27B9-4DFC-A984-BFC85C084380}" type="slidenum">
              <a:rPr lang="en-GB" smtClean="0"/>
              <a:pPr/>
              <a:t>73</a:t>
            </a:fld>
            <a:endParaRPr lang="en-GB"/>
          </a:p>
        </p:txBody>
      </p:sp>
    </p:spTree>
    <p:extLst>
      <p:ext uri="{BB962C8B-B14F-4D97-AF65-F5344CB8AC3E}">
        <p14:creationId xmlns:p14="http://schemas.microsoft.com/office/powerpoint/2010/main" val="5673823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76</a:t>
            </a:fld>
            <a:endParaRPr lang="en-GB"/>
          </a:p>
        </p:txBody>
      </p:sp>
    </p:spTree>
    <p:extLst>
      <p:ext uri="{BB962C8B-B14F-4D97-AF65-F5344CB8AC3E}">
        <p14:creationId xmlns:p14="http://schemas.microsoft.com/office/powerpoint/2010/main" val="27960618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77</a:t>
            </a:fld>
            <a:endParaRPr lang="en-GB"/>
          </a:p>
        </p:txBody>
      </p:sp>
    </p:spTree>
    <p:extLst>
      <p:ext uri="{BB962C8B-B14F-4D97-AF65-F5344CB8AC3E}">
        <p14:creationId xmlns:p14="http://schemas.microsoft.com/office/powerpoint/2010/main" val="32563844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78</a:t>
            </a:fld>
            <a:endParaRPr lang="en-GB"/>
          </a:p>
        </p:txBody>
      </p:sp>
    </p:spTree>
    <p:extLst>
      <p:ext uri="{BB962C8B-B14F-4D97-AF65-F5344CB8AC3E}">
        <p14:creationId xmlns:p14="http://schemas.microsoft.com/office/powerpoint/2010/main" val="8724597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79</a:t>
            </a:fld>
            <a:endParaRPr lang="en-GB"/>
          </a:p>
        </p:txBody>
      </p:sp>
    </p:spTree>
    <p:extLst>
      <p:ext uri="{BB962C8B-B14F-4D97-AF65-F5344CB8AC3E}">
        <p14:creationId xmlns:p14="http://schemas.microsoft.com/office/powerpoint/2010/main" val="38986410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80</a:t>
            </a:fld>
            <a:endParaRPr lang="en-GB"/>
          </a:p>
        </p:txBody>
      </p:sp>
    </p:spTree>
    <p:extLst>
      <p:ext uri="{BB962C8B-B14F-4D97-AF65-F5344CB8AC3E}">
        <p14:creationId xmlns:p14="http://schemas.microsoft.com/office/powerpoint/2010/main" val="1078738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5AD5D52-894C-4552-A79E-104ABB904F4A}"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11601189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81</a:t>
            </a:fld>
            <a:endParaRPr lang="en-GB"/>
          </a:p>
        </p:txBody>
      </p:sp>
    </p:spTree>
    <p:extLst>
      <p:ext uri="{BB962C8B-B14F-4D97-AF65-F5344CB8AC3E}">
        <p14:creationId xmlns:p14="http://schemas.microsoft.com/office/powerpoint/2010/main" val="37910277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82</a:t>
            </a:fld>
            <a:endParaRPr lang="en-GB"/>
          </a:p>
        </p:txBody>
      </p:sp>
    </p:spTree>
    <p:extLst>
      <p:ext uri="{BB962C8B-B14F-4D97-AF65-F5344CB8AC3E}">
        <p14:creationId xmlns:p14="http://schemas.microsoft.com/office/powerpoint/2010/main" val="28341382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83</a:t>
            </a:fld>
            <a:endParaRPr lang="en-GB"/>
          </a:p>
        </p:txBody>
      </p:sp>
    </p:spTree>
    <p:extLst>
      <p:ext uri="{BB962C8B-B14F-4D97-AF65-F5344CB8AC3E}">
        <p14:creationId xmlns:p14="http://schemas.microsoft.com/office/powerpoint/2010/main" val="18674718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84</a:t>
            </a:fld>
            <a:endParaRPr lang="en-GB"/>
          </a:p>
        </p:txBody>
      </p:sp>
    </p:spTree>
    <p:extLst>
      <p:ext uri="{BB962C8B-B14F-4D97-AF65-F5344CB8AC3E}">
        <p14:creationId xmlns:p14="http://schemas.microsoft.com/office/powerpoint/2010/main" val="13660526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85</a:t>
            </a:fld>
            <a:endParaRPr lang="en-GB"/>
          </a:p>
        </p:txBody>
      </p:sp>
    </p:spTree>
    <p:extLst>
      <p:ext uri="{BB962C8B-B14F-4D97-AF65-F5344CB8AC3E}">
        <p14:creationId xmlns:p14="http://schemas.microsoft.com/office/powerpoint/2010/main" val="39541537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86</a:t>
            </a:fld>
            <a:endParaRPr lang="en-GB"/>
          </a:p>
        </p:txBody>
      </p:sp>
    </p:spTree>
    <p:extLst>
      <p:ext uri="{BB962C8B-B14F-4D97-AF65-F5344CB8AC3E}">
        <p14:creationId xmlns:p14="http://schemas.microsoft.com/office/powerpoint/2010/main" val="42368851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87</a:t>
            </a:fld>
            <a:endParaRPr lang="en-GB"/>
          </a:p>
        </p:txBody>
      </p:sp>
    </p:spTree>
    <p:extLst>
      <p:ext uri="{BB962C8B-B14F-4D97-AF65-F5344CB8AC3E}">
        <p14:creationId xmlns:p14="http://schemas.microsoft.com/office/powerpoint/2010/main" val="37198749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88</a:t>
            </a:fld>
            <a:endParaRPr lang="en-GB"/>
          </a:p>
        </p:txBody>
      </p:sp>
    </p:spTree>
    <p:extLst>
      <p:ext uri="{BB962C8B-B14F-4D97-AF65-F5344CB8AC3E}">
        <p14:creationId xmlns:p14="http://schemas.microsoft.com/office/powerpoint/2010/main" val="30347873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91</a:t>
            </a:fld>
            <a:endParaRPr lang="en-GB"/>
          </a:p>
        </p:txBody>
      </p:sp>
    </p:spTree>
    <p:extLst>
      <p:ext uri="{BB962C8B-B14F-4D97-AF65-F5344CB8AC3E}">
        <p14:creationId xmlns:p14="http://schemas.microsoft.com/office/powerpoint/2010/main" val="4067053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92</a:t>
            </a:fld>
            <a:endParaRPr lang="en-GB"/>
          </a:p>
        </p:txBody>
      </p:sp>
    </p:spTree>
    <p:extLst>
      <p:ext uri="{BB962C8B-B14F-4D97-AF65-F5344CB8AC3E}">
        <p14:creationId xmlns:p14="http://schemas.microsoft.com/office/powerpoint/2010/main" val="3899370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5AD5D52-894C-4552-A79E-104ABB904F4A}"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4939660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a:t>:</a:t>
            </a:r>
            <a:endParaRPr lang="en-US" dirty="0"/>
          </a:p>
        </p:txBody>
      </p:sp>
      <p:sp>
        <p:nvSpPr>
          <p:cNvPr id="4" name="Slide Number Placeholder 3"/>
          <p:cNvSpPr>
            <a:spLocks noGrp="1"/>
          </p:cNvSpPr>
          <p:nvPr>
            <p:ph type="sldNum" sz="quarter" idx="10"/>
          </p:nvPr>
        </p:nvSpPr>
        <p:spPr/>
        <p:txBody>
          <a:bodyPr/>
          <a:lstStyle/>
          <a:p>
            <a:fld id="{D5AD5D52-894C-4552-A79E-104ABB904F4A}" type="slidenum">
              <a:rPr lang="en-GB" smtClean="0">
                <a:solidFill>
                  <a:prstClr val="black"/>
                </a:solidFill>
              </a:rPr>
              <a:pPr/>
              <a:t>93</a:t>
            </a:fld>
            <a:endParaRPr lang="en-GB">
              <a:solidFill>
                <a:prstClr val="black"/>
              </a:solidFill>
            </a:endParaRPr>
          </a:p>
        </p:txBody>
      </p:sp>
    </p:spTree>
    <p:extLst>
      <p:ext uri="{BB962C8B-B14F-4D97-AF65-F5344CB8AC3E}">
        <p14:creationId xmlns:p14="http://schemas.microsoft.com/office/powerpoint/2010/main" val="1204074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a:cs typeface="Arial" charset="0"/>
            </a:endParaRPr>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4A4AB46-39DB-4BCD-80DD-593618D812B0}" type="slidenum">
              <a:rPr lang="en-GB"/>
              <a:pPr/>
              <a:t>96</a:t>
            </a:fld>
            <a:endParaRPr lang="en-GB"/>
          </a:p>
        </p:txBody>
      </p:sp>
    </p:spTree>
    <p:extLst>
      <p:ext uri="{BB962C8B-B14F-4D97-AF65-F5344CB8AC3E}">
        <p14:creationId xmlns:p14="http://schemas.microsoft.com/office/powerpoint/2010/main" val="13813610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a:cs typeface="Arial" charset="0"/>
            </a:endParaRPr>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D69488-7514-4304-AF22-C876D02ECBE3}" type="slidenum">
              <a:rPr lang="en-GB"/>
              <a:pPr/>
              <a:t>97</a:t>
            </a:fld>
            <a:endParaRPr lang="en-GB"/>
          </a:p>
        </p:txBody>
      </p:sp>
    </p:spTree>
    <p:extLst>
      <p:ext uri="{BB962C8B-B14F-4D97-AF65-F5344CB8AC3E}">
        <p14:creationId xmlns:p14="http://schemas.microsoft.com/office/powerpoint/2010/main" val="23752217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561EE9EC-16E6-4B40-96EC-69C45A42262A}" type="slidenum">
              <a:rPr lang="en-GB" smtClean="0"/>
              <a:pPr>
                <a:defRPr/>
              </a:pPr>
              <a:t>98</a:t>
            </a:fld>
            <a:endParaRPr lang="en-GB"/>
          </a:p>
        </p:txBody>
      </p:sp>
    </p:spTree>
    <p:extLst>
      <p:ext uri="{BB962C8B-B14F-4D97-AF65-F5344CB8AC3E}">
        <p14:creationId xmlns:p14="http://schemas.microsoft.com/office/powerpoint/2010/main" val="31603107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a:cs typeface="Arial" charset="0"/>
            </a:endParaRPr>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D69488-7514-4304-AF22-C876D02ECBE3}" type="slidenum">
              <a:rPr lang="en-GB"/>
              <a:pPr/>
              <a:t>99</a:t>
            </a:fld>
            <a:endParaRPr lang="en-GB"/>
          </a:p>
        </p:txBody>
      </p:sp>
    </p:spTree>
    <p:extLst>
      <p:ext uri="{BB962C8B-B14F-4D97-AF65-F5344CB8AC3E}">
        <p14:creationId xmlns:p14="http://schemas.microsoft.com/office/powerpoint/2010/main" val="3700422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a:cs typeface="Arial" charset="0"/>
            </a:endParaRPr>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D10F1C9-6F9C-4B3E-AD2A-4D62C5E138EE}" type="slidenum">
              <a:rPr lang="en-GB"/>
              <a:pPr/>
              <a:t>100</a:t>
            </a:fld>
            <a:endParaRPr lang="en-GB"/>
          </a:p>
        </p:txBody>
      </p:sp>
    </p:spTree>
    <p:extLst>
      <p:ext uri="{BB962C8B-B14F-4D97-AF65-F5344CB8AC3E}">
        <p14:creationId xmlns:p14="http://schemas.microsoft.com/office/powerpoint/2010/main" val="14553698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a:cs typeface="Arial" charset="0"/>
            </a:endParaRPr>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9866AB2-4AB5-4D59-B81A-F6F7D04B13C3}" type="slidenum">
              <a:rPr lang="en-GB"/>
              <a:pPr/>
              <a:t>106</a:t>
            </a:fld>
            <a:endParaRPr lang="en-GB"/>
          </a:p>
        </p:txBody>
      </p:sp>
    </p:spTree>
    <p:extLst>
      <p:ext uri="{BB962C8B-B14F-4D97-AF65-F5344CB8AC3E}">
        <p14:creationId xmlns:p14="http://schemas.microsoft.com/office/powerpoint/2010/main" val="145023067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a:cs typeface="Arial" charset="0"/>
            </a:endParaRPr>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36F52A3-FF07-4164-8C16-B36E7BB02CB4}" type="slidenum">
              <a:rPr lang="en-GB"/>
              <a:pPr/>
              <a:t>108</a:t>
            </a:fld>
            <a:endParaRPr lang="en-GB"/>
          </a:p>
        </p:txBody>
      </p:sp>
    </p:spTree>
    <p:extLst>
      <p:ext uri="{BB962C8B-B14F-4D97-AF65-F5344CB8AC3E}">
        <p14:creationId xmlns:p14="http://schemas.microsoft.com/office/powerpoint/2010/main" val="24180658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a:cs typeface="Arial" charset="0"/>
            </a:endParaRPr>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0A52EDC-C3CB-49D7-AB3F-E0BA59819D9A}" type="slidenum">
              <a:rPr lang="en-GB"/>
              <a:pPr/>
              <a:t>109</a:t>
            </a:fld>
            <a:endParaRPr lang="en-GB"/>
          </a:p>
        </p:txBody>
      </p:sp>
    </p:spTree>
    <p:extLst>
      <p:ext uri="{BB962C8B-B14F-4D97-AF65-F5344CB8AC3E}">
        <p14:creationId xmlns:p14="http://schemas.microsoft.com/office/powerpoint/2010/main" val="1471240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5AD5D52-894C-4552-A79E-104ABB904F4A}"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1394958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5AD5D52-894C-4552-A79E-104ABB904F4A}"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2880091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5AD5D52-894C-4552-A79E-104ABB904F4A}"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3005925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5AD5D52-894C-4552-A79E-104ABB904F4A}"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222140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65918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92226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56869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08482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76728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88208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76007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847044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986168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26238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2100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793402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947262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68579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195599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873607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591806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731712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061611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794569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566901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49127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250331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430805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602218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936801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864261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84941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466992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023821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304804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213095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53691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958873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553960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855809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919397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496938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938586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a:xfrm>
            <a:off x="3623733" y="6117336"/>
            <a:ext cx="3609438" cy="365125"/>
          </a:xfr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8275320" y="6117336"/>
            <a:ext cx="411480" cy="365125"/>
          </a:xfrm>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40170765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a:xfrm>
            <a:off x="1972647" y="6108173"/>
            <a:ext cx="5314517" cy="365125"/>
          </a:xfr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8258967" y="6108173"/>
            <a:ext cx="427833" cy="365125"/>
          </a:xfrm>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183488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8273317" y="6116070"/>
            <a:ext cx="413483" cy="365125"/>
          </a:xfrm>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661802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00717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37914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140974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038256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356545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660267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41478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612327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60383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425286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730012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929753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28933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544209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738003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834891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271697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505489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702933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86717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671187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1934247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549150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0115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342523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681847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451950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064801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0843389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8091675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8239387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560696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65579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99452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94869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image" Target="../media/image1.pn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theme" Target="../theme/theme4.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theme" Target="../theme/theme5.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120983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53813159"/>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49060004"/>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58209777"/>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 id="2147483890" r:id="rId16"/>
    <p:sldLayoutId id="2147483891"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59425361"/>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 id="2147483905" r:id="rId13"/>
    <p:sldLayoutId id="2147483906" r:id="rId14"/>
    <p:sldLayoutId id="2147483907" r:id="rId15"/>
    <p:sldLayoutId id="214748390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7.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3124944"/>
          </a:xfrm>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Autofit/>
          </a:bodyPr>
          <a:lstStyle/>
          <a:p>
            <a:pPr marL="0" indent="0" algn="ctr">
              <a:buNone/>
            </a:pPr>
            <a:r>
              <a:rPr lang="fa-IR" sz="6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بسم الله ارحمن الرحیم</a:t>
            </a:r>
            <a:endPar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9950029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9208" y="1903433"/>
            <a:ext cx="8075240" cy="3181751"/>
          </a:xfrm>
        </p:spPr>
        <p:style>
          <a:lnRef idx="2">
            <a:schemeClr val="accent2"/>
          </a:lnRef>
          <a:fillRef idx="1">
            <a:schemeClr val="lt1"/>
          </a:fillRef>
          <a:effectRef idx="0">
            <a:schemeClr val="accent2"/>
          </a:effectRef>
          <a:fontRef idx="minor">
            <a:schemeClr val="dk1"/>
          </a:fontRef>
        </p:style>
        <p:txBody>
          <a:bodyPr tIns="182880">
            <a:noAutofit/>
          </a:bodyPr>
          <a:lstStyle/>
          <a:p>
            <a:pPr algn="r" rtl="1">
              <a:buClr>
                <a:srgbClr val="FF0000"/>
              </a:buClr>
            </a:pPr>
            <a:r>
              <a:rPr lang="fa-IR" sz="2000" b="1" dirty="0">
                <a:solidFill>
                  <a:srgbClr val="C00000"/>
                </a:solidFill>
                <a:cs typeface="B Nazanin" panose="00000400000000000000" pitchFamily="2" charset="-78"/>
              </a:rPr>
              <a:t>تغییرات عمده زیر طی چند ثانیه پس از تولد رخ می دهند </a:t>
            </a:r>
            <a:endParaRPr lang="fa-IR" sz="2000" b="1" dirty="0" smtClean="0">
              <a:solidFill>
                <a:srgbClr val="C00000"/>
              </a:solidFill>
              <a:cs typeface="B Nazanin" panose="00000400000000000000" pitchFamily="2" charset="-78"/>
            </a:endParaRPr>
          </a:p>
          <a:p>
            <a:pPr algn="r" rtl="1">
              <a:buClr>
                <a:srgbClr val="FF0000"/>
              </a:buClr>
            </a:pPr>
            <a:r>
              <a:rPr lang="fa-IR" sz="1800" b="1" dirty="0" smtClean="0">
                <a:cs typeface="B Nazanin" panose="00000400000000000000" pitchFamily="2" charset="-78"/>
              </a:rPr>
              <a:t>آرتریول </a:t>
            </a:r>
            <a:r>
              <a:rPr lang="fa-IR" sz="1800" b="1" dirty="0">
                <a:cs typeface="B Nazanin" panose="00000400000000000000" pitchFamily="2" charset="-78"/>
              </a:rPr>
              <a:t>های ریه باز می شوند.</a:t>
            </a:r>
            <a:endParaRPr lang="en-GB" sz="1800" b="1" dirty="0">
              <a:cs typeface="B Nazanin" panose="00000400000000000000" pitchFamily="2" charset="-78"/>
            </a:endParaRPr>
          </a:p>
          <a:p>
            <a:pPr algn="r" rtl="1">
              <a:buClr>
                <a:srgbClr val="FF0000"/>
              </a:buClr>
            </a:pPr>
            <a:r>
              <a:rPr lang="fa-IR" sz="1800" b="1" dirty="0">
                <a:cs typeface="B Nazanin" panose="00000400000000000000" pitchFamily="2" charset="-78"/>
              </a:rPr>
              <a:t>جریان خون ریه افزایش می یابد.</a:t>
            </a:r>
          </a:p>
          <a:p>
            <a:pPr algn="r" rtl="1">
              <a:buClr>
                <a:srgbClr val="FF0000"/>
              </a:buClr>
            </a:pPr>
            <a:r>
              <a:rPr lang="fa-IR" sz="1800" b="1" dirty="0">
                <a:cs typeface="B Nazanin" panose="00000400000000000000" pitchFamily="2" charset="-78"/>
              </a:rPr>
              <a:t>سطح اکسیژن خون بالا می رود.</a:t>
            </a:r>
          </a:p>
          <a:p>
            <a:pPr algn="r" rtl="1">
              <a:buClr>
                <a:srgbClr val="FF0000"/>
              </a:buClr>
            </a:pPr>
            <a:r>
              <a:rPr lang="fa-IR" sz="1800" b="1" dirty="0">
                <a:cs typeface="B Nazanin" panose="00000400000000000000" pitchFamily="2" charset="-78"/>
              </a:rPr>
              <a:t>مجرای شریانی بسته می شود.</a:t>
            </a:r>
          </a:p>
          <a:p>
            <a:pPr algn="r" rtl="1">
              <a:buClr>
                <a:srgbClr val="FF0000"/>
              </a:buClr>
            </a:pPr>
            <a:r>
              <a:rPr lang="fa-IR" sz="1800" b="1" dirty="0">
                <a:cs typeface="B Nazanin" panose="00000400000000000000" pitchFamily="2" charset="-78"/>
              </a:rPr>
              <a:t>خون، با عبور از ریه دارای اکسیژن می شود</a:t>
            </a:r>
            <a:r>
              <a:rPr lang="fa-IR" sz="1800" b="1" dirty="0" smtClean="0">
                <a:cs typeface="B Nazanin" panose="00000400000000000000" pitchFamily="2" charset="-78"/>
              </a:rPr>
              <a:t>.</a:t>
            </a:r>
          </a:p>
          <a:p>
            <a:pPr algn="r" rtl="1">
              <a:buClr>
                <a:srgbClr val="FF0000"/>
              </a:buClr>
            </a:pPr>
            <a:r>
              <a:rPr lang="fa-IR" sz="1800" b="1" dirty="0" smtClean="0">
                <a:cs typeface="B Nazanin" panose="00000400000000000000" pitchFamily="2" charset="-78"/>
              </a:rPr>
              <a:t>بستن بند ناف فشار خون عمومی را افزایش و تمایل خون برای میان برکردن ریه های نوزاد را کاهش می دهد.</a:t>
            </a:r>
            <a:endParaRPr lang="fa-IR" sz="1800" b="1" dirty="0">
              <a:cs typeface="B Nazanin" panose="00000400000000000000" pitchFamily="2" charset="-78"/>
            </a:endParaRPr>
          </a:p>
          <a:p>
            <a:pPr algn="r" rtl="1">
              <a:buClr>
                <a:srgbClr val="FF0000"/>
              </a:buClr>
            </a:pPr>
            <a:endParaRPr lang="en-GB" b="1" dirty="0">
              <a:cs typeface="B Nazanin" panose="00000400000000000000" pitchFamily="2" charset="-78"/>
            </a:endParaRPr>
          </a:p>
        </p:txBody>
      </p:sp>
      <p:sp>
        <p:nvSpPr>
          <p:cNvPr id="5" name="Title 1"/>
          <p:cNvSpPr>
            <a:spLocks noGrp="1"/>
          </p:cNvSpPr>
          <p:nvPr>
            <p:ph type="title"/>
          </p:nvPr>
        </p:nvSpPr>
        <p:spPr>
          <a:xfrm>
            <a:off x="529208" y="629816"/>
            <a:ext cx="807524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5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ریه ها و گردش خون پس از تولد </a:t>
            </a:r>
            <a:endParaRPr lang="en-GB" sz="5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154701820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468313" y="1844675"/>
            <a:ext cx="8229600" cy="3456533"/>
          </a:xfrm>
        </p:spPr>
        <p:style>
          <a:lnRef idx="2">
            <a:schemeClr val="accent4"/>
          </a:lnRef>
          <a:fillRef idx="1">
            <a:schemeClr val="lt1"/>
          </a:fillRef>
          <a:effectRef idx="0">
            <a:schemeClr val="accent4"/>
          </a:effectRef>
          <a:fontRef idx="minor">
            <a:schemeClr val="dk1"/>
          </a:fontRef>
        </p:style>
        <p:txBody>
          <a:bodyPr>
            <a:normAutofit/>
          </a:bodyPr>
          <a:lstStyle/>
          <a:p>
            <a:pPr marL="609600" indent="-609600" algn="r" rtl="1">
              <a:buClr>
                <a:srgbClr val="C00000"/>
              </a:buClr>
              <a:buFont typeface="Arial" pitchFamily="34" charset="0"/>
              <a:buChar char="•"/>
            </a:pPr>
            <a:r>
              <a:rPr lang="fa-IR" sz="3500" dirty="0"/>
              <a:t>قـدرت و سـرعت انقباضی قلب را افــزایش می دهد.</a:t>
            </a:r>
          </a:p>
          <a:p>
            <a:pPr marL="609600" indent="-609600" algn="r" rtl="1">
              <a:buClr>
                <a:srgbClr val="C00000"/>
              </a:buClr>
              <a:buFont typeface="Arial" pitchFamily="34" charset="0"/>
              <a:buChar char="•"/>
            </a:pPr>
            <a:r>
              <a:rPr lang="fa-IR" sz="3500" dirty="0"/>
              <a:t>باعث انقباض عروق محیطی می شود</a:t>
            </a:r>
            <a:r>
              <a:rPr lang="fa-IR" sz="3500" dirty="0" smtClean="0"/>
              <a:t>.</a:t>
            </a:r>
          </a:p>
          <a:p>
            <a:pPr marL="609600" indent="-609600" algn="r" rtl="1">
              <a:buClr>
                <a:srgbClr val="C00000"/>
              </a:buClr>
              <a:buFont typeface="Arial" pitchFamily="34" charset="0"/>
              <a:buChar char="•"/>
            </a:pPr>
            <a:endParaRPr lang="fa-IR" sz="3500" dirty="0"/>
          </a:p>
          <a:p>
            <a:pPr marL="609600" indent="-609600" algn="r" rtl="1">
              <a:buClr>
                <a:srgbClr val="C00000"/>
              </a:buClr>
              <a:buFont typeface="Arial" pitchFamily="34" charset="0"/>
              <a:buChar char="•"/>
            </a:pPr>
            <a:r>
              <a:rPr lang="fa-IR" sz="3500" dirty="0"/>
              <a:t>جریان خون میوکارد و مغز را به حالت طبیعی باز می گرداند.</a:t>
            </a:r>
            <a:endParaRPr lang="en-US" sz="3500" dirty="0"/>
          </a:p>
          <a:p>
            <a:pPr marL="0" indent="0">
              <a:buClr>
                <a:srgbClr val="C00000"/>
              </a:buClr>
              <a:buNone/>
            </a:pPr>
            <a:endParaRPr lang="en-US" sz="3800" b="1" dirty="0">
              <a:cs typeface="B Nazanin" panose="00000400000000000000" pitchFamily="2" charset="-78"/>
            </a:endParaRPr>
          </a:p>
        </p:txBody>
      </p:sp>
      <p:sp>
        <p:nvSpPr>
          <p:cNvPr id="5" name="Rectangle 2"/>
          <p:cNvSpPr>
            <a:spLocks noGrp="1" noChangeArrowheads="1"/>
          </p:cNvSpPr>
          <p:nvPr>
            <p:ph type="title"/>
          </p:nvPr>
        </p:nvSpPr>
        <p:spPr>
          <a:xfrm>
            <a:off x="683568" y="404664"/>
            <a:ext cx="7830612" cy="1152128"/>
          </a:xfrm>
        </p:spPr>
        <p:txBody>
          <a:bodyPr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fontAlgn="auto">
              <a:spcAft>
                <a:spcPts val="0"/>
              </a:spcAft>
              <a:defRPr/>
            </a:pPr>
            <a:r>
              <a:rPr lang="fa-IR"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  </a:t>
            </a:r>
            <a:r>
              <a:rPr lang="fa-IR"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اپی نفرین: مکانیزم اثر</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268917510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70211878"/>
              </p:ext>
            </p:extLst>
          </p:nvPr>
        </p:nvGraphicFramePr>
        <p:xfrm>
          <a:off x="457200" y="1844824"/>
          <a:ext cx="8229600" cy="164592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xmlns="" val="20000"/>
                    </a:ext>
                  </a:extLst>
                </a:gridCol>
              </a:tblGrid>
              <a:tr h="370840">
                <a:tc>
                  <a:txBody>
                    <a:bodyPr/>
                    <a:lstStyle/>
                    <a:p>
                      <a:pPr algn="r" rtl="1"/>
                      <a:r>
                        <a:rPr lang="fa-IR" sz="4800" b="1" dirty="0">
                          <a:cs typeface="B Nazanin" panose="00000400000000000000" pitchFamily="2" charset="-78"/>
                        </a:rPr>
                        <a:t> غلظت </a:t>
                      </a:r>
                      <a:endParaRPr lang="en-US" sz="4800" b="1" dirty="0">
                        <a:cs typeface="B Nazanin" panose="00000400000000000000" pitchFamily="2" charset="-78"/>
                      </a:endParaRPr>
                    </a:p>
                  </a:txBody>
                  <a:tcPr/>
                </a:tc>
                <a:extLst>
                  <a:ext uri="{0D108BD9-81ED-4DB2-BD59-A6C34878D82A}">
                    <a16:rowId xmlns:a16="http://schemas.microsoft.com/office/drawing/2014/main" xmlns="" val="10000"/>
                  </a:ext>
                </a:extLst>
              </a:tr>
              <a:tr h="370840">
                <a:tc>
                  <a:txBody>
                    <a:bodyPr/>
                    <a:lstStyle/>
                    <a:p>
                      <a:pPr algn="r" rtl="1"/>
                      <a:r>
                        <a:rPr lang="fa-IR" sz="4800" b="1" dirty="0">
                          <a:cs typeface="B Nazanin" panose="00000400000000000000" pitchFamily="2" charset="-78"/>
                        </a:rPr>
                        <a:t>1:10,000</a:t>
                      </a:r>
                      <a:endParaRPr lang="en-US" sz="4800" b="1" dirty="0">
                        <a:cs typeface="B Nazanin" panose="00000400000000000000" pitchFamily="2" charset="-78"/>
                      </a:endParaRPr>
                    </a:p>
                  </a:txBody>
                  <a:tcPr/>
                </a:tc>
                <a:extLst>
                  <a:ext uri="{0D108BD9-81ED-4DB2-BD59-A6C34878D82A}">
                    <a16:rowId xmlns:a16="http://schemas.microsoft.com/office/drawing/2014/main" xmlns="" val="10001"/>
                  </a:ext>
                </a:extLst>
              </a:tr>
            </a:tbl>
          </a:graphicData>
        </a:graphic>
      </p:graphicFrame>
      <p:sp>
        <p:nvSpPr>
          <p:cNvPr id="5" name="Rectangle 2"/>
          <p:cNvSpPr>
            <a:spLocks noGrp="1" noChangeArrowheads="1"/>
          </p:cNvSpPr>
          <p:nvPr>
            <p:ph type="title"/>
          </p:nvPr>
        </p:nvSpPr>
        <p:spPr>
          <a:xfrm>
            <a:off x="683568" y="404664"/>
            <a:ext cx="7830612" cy="1152128"/>
          </a:xfrm>
        </p:spPr>
        <p:txBody>
          <a:bodyPr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fontAlgn="auto">
              <a:spcAft>
                <a:spcPts val="0"/>
              </a:spcAft>
              <a:defRPr/>
            </a:pPr>
            <a:r>
              <a:rPr lang="fa-IR"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اپی نفرین</a:t>
            </a:r>
            <a:endPar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165870063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82018739"/>
              </p:ext>
            </p:extLst>
          </p:nvPr>
        </p:nvGraphicFramePr>
        <p:xfrm>
          <a:off x="457200" y="1412776"/>
          <a:ext cx="8229600" cy="5293918"/>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xmlns="" val="20000"/>
                    </a:ext>
                  </a:extLst>
                </a:gridCol>
              </a:tblGrid>
              <a:tr h="805058">
                <a:tc>
                  <a:txBody>
                    <a:bodyPr/>
                    <a:lstStyle/>
                    <a:p>
                      <a:pPr marL="571500" indent="-571500" algn="r" rtl="1">
                        <a:buClr>
                          <a:srgbClr val="FF0000"/>
                        </a:buClr>
                        <a:buFont typeface="Arial" panose="020B0604020202020204" pitchFamily="34" charset="0"/>
                        <a:buChar char="•"/>
                      </a:pPr>
                      <a:r>
                        <a:rPr lang="fa-IR" sz="1800" b="1" dirty="0">
                          <a:cs typeface="B Nazanin" panose="00000400000000000000" pitchFamily="2" charset="-78"/>
                        </a:rPr>
                        <a:t> </a:t>
                      </a:r>
                      <a:r>
                        <a:rPr lang="fa-IR" sz="1800" dirty="0" smtClean="0"/>
                        <a:t>درون سیاهرگی(ارجح)</a:t>
                      </a:r>
                    </a:p>
                    <a:p>
                      <a:pPr marL="571500" indent="-571500" algn="r" rtl="1">
                        <a:buClr>
                          <a:srgbClr val="FF0000"/>
                        </a:buClr>
                        <a:buFont typeface="Arial" panose="020B0604020202020204" pitchFamily="34" charset="0"/>
                        <a:buChar char="•"/>
                      </a:pPr>
                      <a:r>
                        <a:rPr lang="fa-IR" sz="1800" dirty="0" smtClean="0"/>
                        <a:t>درون استخوانی</a:t>
                      </a:r>
                    </a:p>
                    <a:p>
                      <a:pPr marL="571500" marR="0" indent="-571500" algn="r" defTabSz="914400" rtl="1"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lang="fa-IR" sz="1800" dirty="0" smtClean="0"/>
                        <a:t>درون نای(کمتر مؤثر)</a:t>
                      </a:r>
                    </a:p>
                  </a:txBody>
                  <a:tcPr/>
                </a:tc>
                <a:extLst>
                  <a:ext uri="{0D108BD9-81ED-4DB2-BD59-A6C34878D82A}">
                    <a16:rowId xmlns:a16="http://schemas.microsoft.com/office/drawing/2014/main" xmlns="" val="10000"/>
                  </a:ext>
                </a:extLst>
              </a:tr>
              <a:tr h="4379518">
                <a:tc>
                  <a:txBody>
                    <a:bodyPr/>
                    <a:lstStyle/>
                    <a:p>
                      <a:pPr marL="571500" indent="-571500" algn="r" rtl="1">
                        <a:buClr>
                          <a:srgbClr val="FF0000"/>
                        </a:buClr>
                        <a:buFont typeface="Arial" panose="020B0604020202020204" pitchFamily="34" charset="0"/>
                        <a:buChar char="•"/>
                      </a:pPr>
                      <a:r>
                        <a:rPr lang="fa-IR" sz="1800" dirty="0" smtClean="0"/>
                        <a:t>اپی نفرین باید سریع به گردش خون سیاهرگهای مرکزی برسد.</a:t>
                      </a:r>
                    </a:p>
                    <a:p>
                      <a:pPr marL="571500" indent="-571500" algn="r" rtl="1">
                        <a:buClr>
                          <a:srgbClr val="FF0000"/>
                        </a:buClr>
                        <a:buFont typeface="Arial" panose="020B0604020202020204" pitchFamily="34" charset="0"/>
                        <a:buChar char="•"/>
                      </a:pPr>
                      <a:r>
                        <a:rPr lang="fa-IR" sz="1800" dirty="0" smtClean="0"/>
                        <a:t> داروها با تجویز از کاتتر سیاهرگ نافی یا سوزن درون استخوانی، به سرعت به گردش خون سیاهرگهای مرکزی میرسد.</a:t>
                      </a:r>
                    </a:p>
                    <a:p>
                      <a:pPr marL="571500" indent="-571500" algn="r" rtl="1">
                        <a:buClr>
                          <a:srgbClr val="FF0000"/>
                        </a:buClr>
                        <a:buFont typeface="Arial" panose="020B0604020202020204" pitchFamily="34" charset="0"/>
                        <a:buChar char="•"/>
                      </a:pPr>
                      <a:r>
                        <a:rPr lang="fa-IR" sz="1800" dirty="0" smtClean="0"/>
                        <a:t> برای نوزادان نیازمند دسترسی رگ در زمان زایمان، سیاهرگ نافی توصیه میشود. </a:t>
                      </a:r>
                    </a:p>
                    <a:p>
                      <a:pPr marL="571500" indent="-571500" algn="r" rtl="1">
                        <a:buClr>
                          <a:srgbClr val="FF0000"/>
                        </a:buClr>
                        <a:buFont typeface="Arial" panose="020B0604020202020204" pitchFamily="34" charset="0"/>
                        <a:buChar char="•"/>
                      </a:pPr>
                      <a:r>
                        <a:rPr lang="fa-IR" sz="1800" dirty="0" smtClean="0"/>
                        <a:t>در صورت ناموفق یا ناممکن بودن دسترسی به سیاهرگ نافی، راه درون استخوانی یک گزینه جایگزین منطقی است.</a:t>
                      </a:r>
                    </a:p>
                    <a:p>
                      <a:pPr marL="571500" indent="-571500" algn="r" rtl="1">
                        <a:buClr>
                          <a:srgbClr val="FF0000"/>
                        </a:buClr>
                        <a:buFont typeface="Arial" panose="020B0604020202020204" pitchFamily="34" charset="0"/>
                        <a:buChar char="•"/>
                      </a:pPr>
                      <a:r>
                        <a:rPr lang="fa-IR" sz="1800" dirty="0" smtClean="0"/>
                        <a:t> در صورت کلاپس قلبی- عروقی تلاش برای رگ گیری محیطی برای تجویز فوری داروها توصیه نمیشود چرا که اغلب ناموفق و منجر به نشت اپی نفرین به درون بافت و سرآخر تأخیر در درمان بالقوه نجات بخش میشود.</a:t>
                      </a:r>
                    </a:p>
                    <a:p>
                      <a:pPr marL="571500" indent="-571500" algn="r" rtl="1">
                        <a:buClr>
                          <a:srgbClr val="FF0000"/>
                        </a:buClr>
                        <a:buFont typeface="Arial" panose="020B0604020202020204" pitchFamily="34" charset="0"/>
                        <a:buChar char="•"/>
                      </a:pPr>
                      <a:r>
                        <a:rPr lang="fa-IR" sz="1800" dirty="0" smtClean="0"/>
                        <a:t>برخی پزشکان ممکن است تجویز اپی نفرین به درون لوله نای را در زمان رگ گیری به عنوان یک روش تجویز در نظر بگیرند. </a:t>
                      </a:r>
                    </a:p>
                    <a:p>
                      <a:pPr marL="571500" indent="-571500" algn="r" rtl="1">
                        <a:buClr>
                          <a:srgbClr val="FF0000"/>
                        </a:buClr>
                        <a:buFont typeface="Arial" panose="020B0604020202020204" pitchFamily="34" charset="0"/>
                        <a:buChar char="•"/>
                      </a:pPr>
                      <a:r>
                        <a:rPr lang="fa-IR" sz="1800" dirty="0" smtClean="0"/>
                        <a:t>اگرچه تجویز اپی نفرین از راه نای سریع تر از درون رگی است ولی پژوهشها نشان دهنده جذب نامطمئن و کمتر مؤثر این دارو میباشد. </a:t>
                      </a:r>
                    </a:p>
                    <a:p>
                      <a:pPr marL="571500" indent="-571500" algn="r" rtl="1">
                        <a:buClr>
                          <a:srgbClr val="FF0000"/>
                        </a:buClr>
                        <a:buFont typeface="Arial" panose="020B0604020202020204" pitchFamily="34" charset="0"/>
                        <a:buChar char="•"/>
                      </a:pPr>
                      <a:r>
                        <a:rPr lang="fa-IR" sz="1800" dirty="0" smtClean="0"/>
                        <a:t>به همین علت روشهای درون سیاهرگی و درون استخوانی پیشنهاد میشود</a:t>
                      </a:r>
                      <a:endParaRPr lang="en-US" sz="1800" b="1" dirty="0">
                        <a:cs typeface="B Nazanin" panose="00000400000000000000" pitchFamily="2" charset="-78"/>
                      </a:endParaRPr>
                    </a:p>
                  </a:txBody>
                  <a:tcPr marT="91440"/>
                </a:tc>
                <a:extLst>
                  <a:ext uri="{0D108BD9-81ED-4DB2-BD59-A6C34878D82A}">
                    <a16:rowId xmlns:a16="http://schemas.microsoft.com/office/drawing/2014/main" xmlns="" val="10001"/>
                  </a:ext>
                </a:extLst>
              </a:tr>
            </a:tbl>
          </a:graphicData>
        </a:graphic>
      </p:graphicFrame>
      <p:sp>
        <p:nvSpPr>
          <p:cNvPr id="5" name="Rectangle 2"/>
          <p:cNvSpPr>
            <a:spLocks noGrp="1" noChangeArrowheads="1"/>
          </p:cNvSpPr>
          <p:nvPr>
            <p:ph type="title"/>
          </p:nvPr>
        </p:nvSpPr>
        <p:spPr>
          <a:xfrm>
            <a:off x="468313" y="115888"/>
            <a:ext cx="8136135" cy="1143000"/>
          </a:xfrm>
        </p:spPr>
        <p:txBody>
          <a:bodyPr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fontAlgn="auto">
              <a:spcAft>
                <a:spcPts val="0"/>
              </a:spcAft>
              <a:defRPr/>
            </a:pPr>
            <a:r>
              <a:rPr lang="fa-IR"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راه تجویزاپی </a:t>
            </a:r>
            <a:r>
              <a:rPr lang="fa-I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نفرین</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339147838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0885031"/>
              </p:ext>
            </p:extLst>
          </p:nvPr>
        </p:nvGraphicFramePr>
        <p:xfrm>
          <a:off x="518864" y="1844824"/>
          <a:ext cx="8229600" cy="274320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xmlns="" val="20000"/>
                    </a:ext>
                  </a:extLst>
                </a:gridCol>
              </a:tblGrid>
              <a:tr h="370840">
                <a:tc>
                  <a:txBody>
                    <a:bodyPr/>
                    <a:lstStyle/>
                    <a:p>
                      <a:pPr algn="r" rtl="1"/>
                      <a:r>
                        <a:rPr lang="fa-IR" sz="4800" b="1" dirty="0">
                          <a:cs typeface="B Nazanin" panose="00000400000000000000" pitchFamily="2" charset="-78"/>
                        </a:rPr>
                        <a:t> دوز </a:t>
                      </a:r>
                      <a:endParaRPr lang="en-US" sz="4800" b="1" dirty="0">
                        <a:cs typeface="B Nazanin" panose="00000400000000000000" pitchFamily="2" charset="-78"/>
                      </a:endParaRPr>
                    </a:p>
                  </a:txBody>
                  <a:tcPr/>
                </a:tc>
                <a:extLst>
                  <a:ext uri="{0D108BD9-81ED-4DB2-BD59-A6C34878D82A}">
                    <a16:rowId xmlns:a16="http://schemas.microsoft.com/office/drawing/2014/main" xmlns="" val="10000"/>
                  </a:ext>
                </a:extLst>
              </a:tr>
              <a:tr h="370840">
                <a:tc>
                  <a:txBody>
                    <a:bodyPr/>
                    <a:lstStyle/>
                    <a:p>
                      <a:pPr algn="r" rtl="1"/>
                      <a:r>
                        <a:rPr lang="fa-IR" sz="2000" b="1" baseline="0" dirty="0" smtClean="0">
                          <a:cs typeface="+mn-cs"/>
                        </a:rPr>
                        <a:t>درون سیاهرگی یا درون استخوانی: </a:t>
                      </a:r>
                      <a:r>
                        <a:rPr lang="fa-IR" sz="2000" b="0" baseline="0" dirty="0" smtClean="0">
                          <a:solidFill>
                            <a:srgbClr val="C00000"/>
                          </a:solidFill>
                          <a:cs typeface="+mn-cs"/>
                        </a:rPr>
                        <a:t>0/02</a:t>
                      </a:r>
                      <a:r>
                        <a:rPr lang="fa-IR" sz="2000" b="0" baseline="0" dirty="0" smtClean="0">
                          <a:cs typeface="+mn-cs"/>
                        </a:rPr>
                        <a:t>میلی گرم/ کیلویا </a:t>
                      </a:r>
                      <a:r>
                        <a:rPr lang="fa-IR" sz="2000" b="0" baseline="0" dirty="0" smtClean="0">
                          <a:solidFill>
                            <a:srgbClr val="C00000"/>
                          </a:solidFill>
                          <a:cs typeface="+mn-cs"/>
                        </a:rPr>
                        <a:t>0/2</a:t>
                      </a:r>
                      <a:r>
                        <a:rPr lang="fa-IR" sz="2000" b="0" baseline="0" dirty="0" smtClean="0">
                          <a:cs typeface="+mn-cs"/>
                        </a:rPr>
                        <a:t>میلی لیتر/کیلو-لازم است وزن نوزاد را بعد از تولد تخمین بزنید</a:t>
                      </a:r>
                    </a:p>
                    <a:p>
                      <a:pPr algn="ctr" rtl="1"/>
                      <a:r>
                        <a:rPr lang="fa-IR" sz="2000" b="0" baseline="0" dirty="0" smtClean="0">
                          <a:cs typeface="+mn-cs"/>
                        </a:rPr>
                        <a:t>بازه پیشنهادی برای درون سیاهرگی یا استخوانی:</a:t>
                      </a:r>
                      <a:r>
                        <a:rPr lang="fa-IR" sz="2000" b="0" baseline="0" dirty="0" smtClean="0">
                          <a:solidFill>
                            <a:srgbClr val="C00000"/>
                          </a:solidFill>
                          <a:cs typeface="+mn-cs"/>
                        </a:rPr>
                        <a:t>0/01-0/03</a:t>
                      </a:r>
                      <a:r>
                        <a:rPr lang="en-US" sz="2000" b="0" baseline="0" dirty="0" smtClean="0">
                          <a:solidFill>
                            <a:srgbClr val="C00000"/>
                          </a:solidFill>
                          <a:cs typeface="+mn-cs"/>
                        </a:rPr>
                        <a:t>mg/kg</a:t>
                      </a:r>
                      <a:r>
                        <a:rPr lang="fa-IR" sz="2000" b="0" baseline="0" dirty="0" smtClean="0">
                          <a:solidFill>
                            <a:srgbClr val="C00000"/>
                          </a:solidFill>
                          <a:cs typeface="+mn-cs"/>
                        </a:rPr>
                        <a:t>یا</a:t>
                      </a:r>
                      <a:r>
                        <a:rPr lang="en-US" sz="2000" b="0" baseline="0" dirty="0" smtClean="0">
                          <a:solidFill>
                            <a:srgbClr val="C00000"/>
                          </a:solidFill>
                          <a:cs typeface="+mn-cs"/>
                        </a:rPr>
                        <a:t>0/1-0/3ml/kg</a:t>
                      </a:r>
                    </a:p>
                    <a:p>
                      <a:pPr algn="r" rtl="1"/>
                      <a:endParaRPr lang="fa-IR" sz="2000" b="0" baseline="0" dirty="0">
                        <a:cs typeface="+mn-cs"/>
                      </a:endParaRPr>
                    </a:p>
                    <a:p>
                      <a:pPr algn="r" rtl="1"/>
                      <a:r>
                        <a:rPr lang="fa-IR" sz="2000" b="0" baseline="0" dirty="0">
                          <a:cs typeface="+mn-cs"/>
                        </a:rPr>
                        <a:t>داخل لوله نای: </a:t>
                      </a:r>
                      <a:r>
                        <a:rPr lang="fa-IR" sz="2000" b="0" baseline="0" dirty="0">
                          <a:solidFill>
                            <a:srgbClr val="C00000"/>
                          </a:solidFill>
                          <a:cs typeface="+mn-cs"/>
                        </a:rPr>
                        <a:t>1-0/5 </a:t>
                      </a:r>
                      <a:r>
                        <a:rPr lang="fa-IR" sz="2000" b="0" baseline="0" dirty="0">
                          <a:cs typeface="+mn-cs"/>
                        </a:rPr>
                        <a:t>میلی لیتر/ </a:t>
                      </a:r>
                      <a:r>
                        <a:rPr lang="fa-IR" sz="2000" b="0" baseline="0" dirty="0" smtClean="0">
                          <a:cs typeface="+mn-cs"/>
                        </a:rPr>
                        <a:t>کیلو-</a:t>
                      </a:r>
                      <a:r>
                        <a:rPr lang="en-US" sz="2000" b="0" baseline="0" dirty="0" smtClean="0">
                          <a:cs typeface="+mn-cs"/>
                        </a:rPr>
                        <a:t> </a:t>
                      </a:r>
                      <a:r>
                        <a:rPr lang="en-US" sz="2000" b="0" baseline="0" dirty="0" smtClean="0">
                          <a:solidFill>
                            <a:srgbClr val="C00000"/>
                          </a:solidFill>
                          <a:cs typeface="+mn-cs"/>
                        </a:rPr>
                        <a:t>0.05-0/1</a:t>
                      </a:r>
                      <a:r>
                        <a:rPr lang="en-US" sz="2000" b="0" baseline="0" dirty="0" smtClean="0">
                          <a:cs typeface="+mn-cs"/>
                        </a:rPr>
                        <a:t>mg/kg</a:t>
                      </a:r>
                      <a:endParaRPr lang="fa-IR" sz="2000" b="0" baseline="0" dirty="0">
                        <a:cs typeface="+mn-cs"/>
                      </a:endParaRPr>
                    </a:p>
                    <a:p>
                      <a:pPr algn="r" rtl="1"/>
                      <a:r>
                        <a:rPr lang="fa-IR" sz="2000" b="0" baseline="0" dirty="0">
                          <a:cs typeface="+mn-cs"/>
                        </a:rPr>
                        <a:t>(برای تجویز از راه لوله نای، حجم دارو را با نرمال سالین به 2-1 میلی لیتر برسانید). </a:t>
                      </a:r>
                      <a:endParaRPr lang="en-US" sz="2000" b="0" baseline="0" dirty="0">
                        <a:cs typeface="+mn-cs"/>
                      </a:endParaRPr>
                    </a:p>
                  </a:txBody>
                  <a:tcPr/>
                </a:tc>
                <a:extLst>
                  <a:ext uri="{0D108BD9-81ED-4DB2-BD59-A6C34878D82A}">
                    <a16:rowId xmlns:a16="http://schemas.microsoft.com/office/drawing/2014/main" xmlns="" val="10001"/>
                  </a:ext>
                </a:extLst>
              </a:tr>
            </a:tbl>
          </a:graphicData>
        </a:graphic>
      </p:graphicFrame>
      <p:sp>
        <p:nvSpPr>
          <p:cNvPr id="5" name="Rectangle 2"/>
          <p:cNvSpPr>
            <a:spLocks noGrp="1" noChangeArrowheads="1"/>
          </p:cNvSpPr>
          <p:nvPr>
            <p:ph type="title"/>
          </p:nvPr>
        </p:nvSpPr>
        <p:spPr>
          <a:xfrm>
            <a:off x="683568" y="476672"/>
            <a:ext cx="7830612" cy="1152128"/>
          </a:xfrm>
        </p:spPr>
        <p:txBody>
          <a:bodyPr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fontAlgn="auto">
              <a:spcAft>
                <a:spcPts val="0"/>
              </a:spcAft>
              <a:defRPr/>
            </a:pPr>
            <a:r>
              <a:rPr lang="fa-IR"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اپی نفرین</a:t>
            </a:r>
            <a:endPar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426377206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40247926"/>
              </p:ext>
            </p:extLst>
          </p:nvPr>
        </p:nvGraphicFramePr>
        <p:xfrm>
          <a:off x="551542" y="1916832"/>
          <a:ext cx="8196921" cy="3596640"/>
        </p:xfrm>
        <a:graphic>
          <a:graphicData uri="http://schemas.openxmlformats.org/drawingml/2006/table">
            <a:tbl>
              <a:tblPr firstRow="1" bandRow="1">
                <a:tableStyleId>{5C22544A-7EE6-4342-B048-85BDC9FD1C3A}</a:tableStyleId>
              </a:tblPr>
              <a:tblGrid>
                <a:gridCol w="8196921">
                  <a:extLst>
                    <a:ext uri="{9D8B030D-6E8A-4147-A177-3AD203B41FA5}">
                      <a16:colId xmlns:a16="http://schemas.microsoft.com/office/drawing/2014/main" xmlns="" val="20000"/>
                    </a:ext>
                  </a:extLst>
                </a:gridCol>
              </a:tblGrid>
              <a:tr h="817084">
                <a:tc>
                  <a:txBody>
                    <a:bodyPr/>
                    <a:lstStyle/>
                    <a:p>
                      <a:pPr algn="r" rtl="1"/>
                      <a:r>
                        <a:rPr lang="fa-IR" sz="4800" b="1" dirty="0">
                          <a:cs typeface="B Nazanin" panose="00000400000000000000" pitchFamily="2" charset="-78"/>
                        </a:rPr>
                        <a:t> فرآورده </a:t>
                      </a:r>
                      <a:endParaRPr lang="en-US" sz="4800" b="1" dirty="0">
                        <a:cs typeface="B Nazanin" panose="00000400000000000000" pitchFamily="2" charset="-78"/>
                      </a:endParaRPr>
                    </a:p>
                  </a:txBody>
                  <a:tcPr/>
                </a:tc>
                <a:extLst>
                  <a:ext uri="{0D108BD9-81ED-4DB2-BD59-A6C34878D82A}">
                    <a16:rowId xmlns:a16="http://schemas.microsoft.com/office/drawing/2014/main" xmlns="" val="10000"/>
                  </a:ext>
                </a:extLst>
              </a:tr>
              <a:tr h="2088103">
                <a:tc>
                  <a:txBody>
                    <a:bodyPr/>
                    <a:lstStyle/>
                    <a:p>
                      <a:pPr algn="r" rtl="1"/>
                      <a:r>
                        <a:rPr lang="fa-IR" sz="4400" b="1" baseline="0" dirty="0">
                          <a:cs typeface="B Nazanin" panose="00000400000000000000" pitchFamily="2" charset="-78"/>
                        </a:rPr>
                        <a:t>محلول 1:10,000 در سرنگ 1 میلی لیتری (یا سرنگ </a:t>
                      </a:r>
                      <a:r>
                        <a:rPr lang="fa-IR" sz="4400" b="1" baseline="0" dirty="0" smtClean="0">
                          <a:cs typeface="B Nazanin" panose="00000400000000000000" pitchFamily="2" charset="-78"/>
                        </a:rPr>
                        <a:t>5-3 </a:t>
                      </a:r>
                      <a:r>
                        <a:rPr lang="fa-IR" sz="4400" b="1" baseline="0" dirty="0">
                          <a:cs typeface="B Nazanin" panose="00000400000000000000" pitchFamily="2" charset="-78"/>
                        </a:rPr>
                        <a:t>میلی لیتری برای تجویز داخل لوله نای). </a:t>
                      </a:r>
                      <a:endParaRPr lang="en-US" sz="4400" b="1" baseline="0" dirty="0">
                        <a:cs typeface="B Nazanin" panose="00000400000000000000" pitchFamily="2" charset="-78"/>
                      </a:endParaRPr>
                    </a:p>
                  </a:txBody>
                  <a:tcPr/>
                </a:tc>
                <a:extLst>
                  <a:ext uri="{0D108BD9-81ED-4DB2-BD59-A6C34878D82A}">
                    <a16:rowId xmlns:a16="http://schemas.microsoft.com/office/drawing/2014/main" xmlns="" val="10001"/>
                  </a:ext>
                </a:extLst>
              </a:tr>
            </a:tbl>
          </a:graphicData>
        </a:graphic>
      </p:graphicFrame>
      <p:sp>
        <p:nvSpPr>
          <p:cNvPr id="5" name="Rectangle 2"/>
          <p:cNvSpPr>
            <a:spLocks noGrp="1" noChangeArrowheads="1"/>
          </p:cNvSpPr>
          <p:nvPr>
            <p:ph type="title"/>
          </p:nvPr>
        </p:nvSpPr>
        <p:spPr>
          <a:xfrm>
            <a:off x="683568" y="476672"/>
            <a:ext cx="7992888" cy="1152128"/>
          </a:xfrm>
        </p:spPr>
        <p:txBody>
          <a:bodyPr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fontAlgn="auto">
              <a:spcAft>
                <a:spcPts val="0"/>
              </a:spcAft>
              <a:defRPr/>
            </a:pPr>
            <a:r>
              <a:rPr lang="fa-IR"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اپی نفرین</a:t>
            </a:r>
            <a:endPar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175146796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83371951"/>
              </p:ext>
            </p:extLst>
          </p:nvPr>
        </p:nvGraphicFramePr>
        <p:xfrm>
          <a:off x="518864" y="1988840"/>
          <a:ext cx="8229600" cy="365760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xmlns="" val="20000"/>
                    </a:ext>
                  </a:extLst>
                </a:gridCol>
              </a:tblGrid>
              <a:tr h="370840">
                <a:tc>
                  <a:txBody>
                    <a:bodyPr/>
                    <a:lstStyle/>
                    <a:p>
                      <a:pPr algn="r" rtl="1"/>
                      <a:r>
                        <a:rPr lang="fa-IR" sz="4800" b="1" dirty="0">
                          <a:cs typeface="B Nazanin" panose="00000400000000000000" pitchFamily="2" charset="-78"/>
                        </a:rPr>
                        <a:t>سرعت تجویز</a:t>
                      </a:r>
                      <a:endParaRPr lang="en-US" sz="4800" b="1" dirty="0">
                        <a:cs typeface="B Nazanin" panose="00000400000000000000" pitchFamily="2" charset="-78"/>
                      </a:endParaRPr>
                    </a:p>
                  </a:txBody>
                  <a:tcPr/>
                </a:tc>
                <a:extLst>
                  <a:ext uri="{0D108BD9-81ED-4DB2-BD59-A6C34878D82A}">
                    <a16:rowId xmlns:a16="http://schemas.microsoft.com/office/drawing/2014/main" xmlns="" val="10000"/>
                  </a:ext>
                </a:extLst>
              </a:tr>
              <a:tr h="370840">
                <a:tc>
                  <a:txBody>
                    <a:bodyPr/>
                    <a:lstStyle/>
                    <a:p>
                      <a:pPr algn="r" rtl="1"/>
                      <a:r>
                        <a:rPr lang="fa-IR" sz="2000" dirty="0" smtClean="0"/>
                        <a:t>سرعت درون سیاهرگی یا درون استخوانی: سریع- اپی نفرین را تا حد امکان سریع تجویز کنید.</a:t>
                      </a:r>
                    </a:p>
                    <a:p>
                      <a:pPr algn="r" rtl="1"/>
                      <a:endParaRPr lang="fa-IR" sz="2000" dirty="0" smtClean="0"/>
                    </a:p>
                    <a:p>
                      <a:pPr algn="r" rtl="1"/>
                      <a:r>
                        <a:rPr lang="fa-IR" sz="2000" dirty="0" smtClean="0"/>
                        <a:t>شست و شوی درون سیاهرگی یا درون استخوانی: بدنبال تجویز دارو با </a:t>
                      </a:r>
                      <a:r>
                        <a:rPr lang="en-US" sz="2000" dirty="0" smtClean="0"/>
                        <a:t>mL 3 </a:t>
                      </a:r>
                      <a:r>
                        <a:rPr lang="fa-IR" sz="2000" dirty="0" smtClean="0"/>
                        <a:t>نرمال سالین شست و شو کنید.</a:t>
                      </a:r>
                    </a:p>
                    <a:p>
                      <a:pPr algn="r" rtl="1"/>
                      <a:r>
                        <a:rPr lang="fa-IR" sz="2000" dirty="0" smtClean="0"/>
                        <a:t> درون نای: هنگام تجویز اپی نفرین درون نای، اطمینان یابید دارو مستقیم درون لوله تجویز شده و در رابطها رسوب نکرده است. </a:t>
                      </a:r>
                    </a:p>
                    <a:p>
                      <a:pPr algn="r" rtl="1"/>
                      <a:r>
                        <a:rPr lang="fa-IR" sz="2000" dirty="0" smtClean="0"/>
                        <a:t>به دلیل تجویز حجم زیادی مایع از راه لوله نای، به دنبال تجویز دارو برای انتشار دارو در درون ریه ها از چند تهویه با فشار مثبت استفاده کنید.</a:t>
                      </a:r>
                    </a:p>
                    <a:p>
                      <a:pPr algn="r" rtl="1"/>
                      <a:r>
                        <a:rPr lang="fa-IR" sz="2000" dirty="0" smtClean="0"/>
                        <a:t> شست و شو توصیه نمیشود</a:t>
                      </a:r>
                      <a:endParaRPr lang="en-US" sz="2000" b="1" i="0" dirty="0">
                        <a:cs typeface="B Nazanin" panose="00000400000000000000" pitchFamily="2" charset="-78"/>
                      </a:endParaRPr>
                    </a:p>
                  </a:txBody>
                  <a:tcPr/>
                </a:tc>
                <a:extLst>
                  <a:ext uri="{0D108BD9-81ED-4DB2-BD59-A6C34878D82A}">
                    <a16:rowId xmlns:a16="http://schemas.microsoft.com/office/drawing/2014/main" xmlns="" val="10001"/>
                  </a:ext>
                </a:extLst>
              </a:tr>
            </a:tbl>
          </a:graphicData>
        </a:graphic>
      </p:graphicFrame>
      <p:sp>
        <p:nvSpPr>
          <p:cNvPr id="5" name="Rectangle 2"/>
          <p:cNvSpPr>
            <a:spLocks noGrp="1" noChangeArrowheads="1"/>
          </p:cNvSpPr>
          <p:nvPr>
            <p:ph type="title"/>
          </p:nvPr>
        </p:nvSpPr>
        <p:spPr>
          <a:xfrm>
            <a:off x="683568" y="548680"/>
            <a:ext cx="7992888" cy="1152128"/>
          </a:xfrm>
        </p:spPr>
        <p:txBody>
          <a:bodyPr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fontAlgn="auto">
              <a:spcAft>
                <a:spcPts val="0"/>
              </a:spcAft>
              <a:defRPr/>
            </a:pPr>
            <a:r>
              <a:rPr lang="fa-IR"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اپی نفرین</a:t>
            </a:r>
            <a:endPar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383229694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8032" y="557808"/>
            <a:ext cx="77724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fa-IR" sz="3600" dirty="0"/>
              <a:t>به دنبال تجویز اپی نفرین انتظار چه پیامدی دارید؟</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10243" name="Rectangle 3"/>
          <p:cNvSpPr>
            <a:spLocks noGrp="1" noChangeArrowheads="1"/>
          </p:cNvSpPr>
          <p:nvPr>
            <p:ph idx="1"/>
          </p:nvPr>
        </p:nvSpPr>
        <p:spPr>
          <a:xfrm>
            <a:off x="688032" y="1928802"/>
            <a:ext cx="7772400" cy="4114800"/>
          </a:xfrm>
        </p:spPr>
        <p:style>
          <a:lnRef idx="2">
            <a:schemeClr val="accent4"/>
          </a:lnRef>
          <a:fillRef idx="1">
            <a:schemeClr val="lt1"/>
          </a:fillRef>
          <a:effectRef idx="0">
            <a:schemeClr val="accent4"/>
          </a:effectRef>
          <a:fontRef idx="minor">
            <a:schemeClr val="dk1"/>
          </a:fontRef>
        </p:style>
        <p:txBody>
          <a:bodyPr tIns="274320">
            <a:noAutofit/>
          </a:bodyPr>
          <a:lstStyle/>
          <a:p>
            <a:pPr algn="r" rtl="1">
              <a:lnSpc>
                <a:spcPct val="80000"/>
              </a:lnSpc>
              <a:buClr>
                <a:srgbClr val="C00000"/>
              </a:buClr>
            </a:pPr>
            <a:r>
              <a:rPr lang="fa-IR" sz="2000" dirty="0"/>
              <a:t>یک دقیقه پس از تجویز اپی نفرین، ضربان قلب را ارزیابی کنید. </a:t>
            </a:r>
            <a:endParaRPr lang="en-US" sz="2000" dirty="0" smtClean="0"/>
          </a:p>
          <a:p>
            <a:pPr algn="r" rtl="1">
              <a:lnSpc>
                <a:spcPct val="80000"/>
              </a:lnSpc>
              <a:buClr>
                <a:srgbClr val="C00000"/>
              </a:buClr>
            </a:pPr>
            <a:r>
              <a:rPr lang="fa-IR" sz="2000" dirty="0" smtClean="0"/>
              <a:t>در </a:t>
            </a:r>
            <a:r>
              <a:rPr lang="fa-IR" sz="2000" dirty="0"/>
              <a:t>صورت باقی ماندن سرعت ضربان قلب کمتر از </a:t>
            </a:r>
            <a:r>
              <a:rPr lang="en-US" sz="2000" dirty="0"/>
              <a:t>bpm 60 </a:t>
            </a:r>
            <a:endParaRPr lang="fa-IR" sz="2000" dirty="0" smtClean="0"/>
          </a:p>
          <a:p>
            <a:pPr algn="r" rtl="1">
              <a:lnSpc>
                <a:spcPct val="80000"/>
              </a:lnSpc>
              <a:buClr>
                <a:srgbClr val="C00000"/>
              </a:buClr>
              <a:buFont typeface="Wingdings" panose="05000000000000000000" pitchFamily="2" charset="2"/>
              <a:buChar char="q"/>
            </a:pPr>
            <a:r>
              <a:rPr lang="fa-IR" sz="2000" dirty="0" smtClean="0"/>
              <a:t>تهویه </a:t>
            </a:r>
            <a:r>
              <a:rPr lang="fa-IR" sz="2000" dirty="0"/>
              <a:t>هماهنگ با فشردن را ادامه دهید</a:t>
            </a:r>
            <a:r>
              <a:rPr lang="fa-IR" sz="2000" dirty="0" smtClean="0"/>
              <a:t>.</a:t>
            </a:r>
          </a:p>
          <a:p>
            <a:pPr algn="r" rtl="1">
              <a:lnSpc>
                <a:spcPct val="80000"/>
              </a:lnSpc>
              <a:buClr>
                <a:srgbClr val="C00000"/>
              </a:buClr>
              <a:buFont typeface="Wingdings" panose="05000000000000000000" pitchFamily="2" charset="2"/>
              <a:buChar char="q"/>
            </a:pPr>
            <a:r>
              <a:rPr lang="fa-IR" sz="2000" dirty="0" smtClean="0"/>
              <a:t>شما </a:t>
            </a:r>
            <a:r>
              <a:rPr lang="fa-IR" sz="2000" dirty="0"/>
              <a:t>میتوانید هر 3 تا 5 دقیقه آن را تکرار کنید</a:t>
            </a:r>
            <a:r>
              <a:rPr lang="fa-IR" sz="2000" dirty="0" smtClean="0"/>
              <a:t>.</a:t>
            </a:r>
          </a:p>
          <a:p>
            <a:pPr algn="r" rtl="1">
              <a:lnSpc>
                <a:spcPct val="80000"/>
              </a:lnSpc>
              <a:buClr>
                <a:srgbClr val="C00000"/>
              </a:buClr>
              <a:buFont typeface="Wingdings" panose="05000000000000000000" pitchFamily="2" charset="2"/>
              <a:buChar char="q"/>
            </a:pPr>
            <a:r>
              <a:rPr lang="fa-IR" sz="2000" dirty="0" smtClean="0"/>
              <a:t>اگر </a:t>
            </a:r>
            <a:r>
              <a:rPr lang="fa-IR" sz="2000" dirty="0"/>
              <a:t>تجویز را با میزان پیشنهادی </a:t>
            </a:r>
            <a:r>
              <a:rPr lang="en-US" sz="2000" dirty="0" smtClean="0"/>
              <a:t>mg/kg </a:t>
            </a:r>
            <a:r>
              <a:rPr lang="fa-IR" sz="2000" dirty="0" smtClean="0"/>
              <a:t>0/02</a:t>
            </a:r>
            <a:r>
              <a:rPr lang="en-US" sz="2000" dirty="0" smtClean="0"/>
              <a:t> </a:t>
            </a:r>
            <a:r>
              <a:rPr lang="fa-IR" sz="2000" dirty="0"/>
              <a:t>یا کمتر آغاز کرده اید در نوبتهای بعد، میزان آن را افزایش دهید. </a:t>
            </a:r>
            <a:r>
              <a:rPr lang="fa-IR" sz="2000" dirty="0" smtClean="0"/>
              <a:t>از </a:t>
            </a:r>
            <a:r>
              <a:rPr lang="fa-IR" sz="2000" dirty="0"/>
              <a:t>بیشینه مقدار توصیه شده فراتر نروید</a:t>
            </a:r>
            <a:r>
              <a:rPr lang="fa-IR" sz="2000" dirty="0" smtClean="0"/>
              <a:t>.</a:t>
            </a:r>
            <a:endParaRPr lang="en-US" sz="2000" dirty="0" smtClean="0"/>
          </a:p>
          <a:p>
            <a:pPr algn="r" rtl="1">
              <a:lnSpc>
                <a:spcPct val="80000"/>
              </a:lnSpc>
              <a:buClr>
                <a:srgbClr val="C00000"/>
              </a:buClr>
              <a:buFont typeface="Wingdings" panose="05000000000000000000" pitchFamily="2" charset="2"/>
              <a:buChar char="q"/>
            </a:pPr>
            <a:r>
              <a:rPr lang="fa-IR" sz="2000" dirty="0" smtClean="0">
                <a:solidFill>
                  <a:srgbClr val="C00000"/>
                </a:solidFill>
              </a:rPr>
              <a:t>کمبود </a:t>
            </a:r>
            <a:r>
              <a:rPr lang="fa-IR" sz="2000" dirty="0">
                <a:solidFill>
                  <a:srgbClr val="C00000"/>
                </a:solidFill>
              </a:rPr>
              <a:t>حجم یا پنوموتوراکس فشاری </a:t>
            </a:r>
            <a:r>
              <a:rPr lang="fa-IR" sz="2000" dirty="0"/>
              <a:t>را در نظر بگیرید. </a:t>
            </a:r>
            <a:endParaRPr lang="en-US" sz="2000" dirty="0" smtClean="0"/>
          </a:p>
          <a:p>
            <a:pPr algn="r" rtl="1">
              <a:lnSpc>
                <a:spcPct val="80000"/>
              </a:lnSpc>
              <a:buClr>
                <a:srgbClr val="C00000"/>
              </a:buClr>
              <a:buFont typeface="Wingdings" panose="05000000000000000000" pitchFamily="2" charset="2"/>
              <a:buChar char="q"/>
            </a:pPr>
            <a:r>
              <a:rPr lang="fa-IR" sz="2000" dirty="0"/>
              <a:t>اگر پس از تجویز نخستین میزان اپی نفرین از راه لوله نای پاسخ مناسب دیده نشد نوبت بعدی باید فوری پس از جاگذاری کاتتر سیاهرگ نافی یا سوزن درون استخوانی تجویز شود</a:t>
            </a:r>
            <a:r>
              <a:rPr lang="fa-IR" sz="2000" dirty="0" smtClean="0"/>
              <a:t>.</a:t>
            </a:r>
          </a:p>
          <a:p>
            <a:pPr algn="r" rtl="1">
              <a:lnSpc>
                <a:spcPct val="80000"/>
              </a:lnSpc>
              <a:buClr>
                <a:srgbClr val="C00000"/>
              </a:buClr>
              <a:buFont typeface="Wingdings" panose="05000000000000000000" pitchFamily="2" charset="2"/>
              <a:buChar char="q"/>
            </a:pPr>
            <a:r>
              <a:rPr lang="fa-IR" sz="2000" dirty="0" smtClean="0"/>
              <a:t>برای </a:t>
            </a:r>
            <a:r>
              <a:rPr lang="fa-IR" sz="2000" dirty="0"/>
              <a:t>ارزیابی مطمئن تر ضربان قلب، از نمایشگر قلبی استفاده </a:t>
            </a:r>
            <a:r>
              <a:rPr lang="fa-IR" sz="2000" dirty="0" smtClean="0"/>
              <a:t>میشود</a:t>
            </a:r>
          </a:p>
          <a:p>
            <a:pPr algn="r" rtl="1">
              <a:lnSpc>
                <a:spcPct val="80000"/>
              </a:lnSpc>
              <a:buClr>
                <a:srgbClr val="C00000"/>
              </a:buClr>
              <a:buFont typeface="Wingdings" panose="05000000000000000000" pitchFamily="2" charset="2"/>
              <a:buChar char="q"/>
            </a:pPr>
            <a:r>
              <a:rPr lang="fa-IR" sz="2000" dirty="0"/>
              <a:t>بر جاگذاری لوله درون نای یا ماسک </a:t>
            </a:r>
            <a:r>
              <a:rPr lang="fa-IR" sz="2000" dirty="0" smtClean="0"/>
              <a:t>حنجره ای (اگر </a:t>
            </a:r>
            <a:r>
              <a:rPr lang="fa-IR" sz="2000" dirty="0"/>
              <a:t>پیشتر انجام </a:t>
            </a:r>
            <a:r>
              <a:rPr lang="fa-IR" sz="2000" dirty="0" smtClean="0"/>
              <a:t>نشده) </a:t>
            </a:r>
            <a:r>
              <a:rPr lang="fa-IR" sz="2000" dirty="0"/>
              <a:t>تأکید شده است</a:t>
            </a:r>
            <a:r>
              <a:rPr lang="fa-IR" sz="2000" dirty="0" smtClean="0"/>
              <a:t>.</a:t>
            </a:r>
          </a:p>
          <a:p>
            <a:pPr algn="r" rtl="1">
              <a:lnSpc>
                <a:spcPct val="80000"/>
              </a:lnSpc>
              <a:buClr>
                <a:srgbClr val="C00000"/>
              </a:buClr>
            </a:pPr>
            <a:endParaRPr lang="en-US" sz="2000" b="1" dirty="0">
              <a:cs typeface="B Nazanin" panose="00000400000000000000" pitchFamily="2" charset="-78"/>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2145" y="911448"/>
            <a:ext cx="8222343" cy="5685904"/>
          </a:xfrm>
          <a:noFill/>
          <a:ln>
            <a:noFill/>
          </a:ln>
        </p:spPr>
        <p:style>
          <a:lnRef idx="1">
            <a:schemeClr val="accent4"/>
          </a:lnRef>
          <a:fillRef idx="2">
            <a:schemeClr val="accent4"/>
          </a:fillRef>
          <a:effectRef idx="1">
            <a:schemeClr val="accent4"/>
          </a:effectRef>
          <a:fontRef idx="minor">
            <a:schemeClr val="dk1"/>
          </a:fontRef>
        </p:style>
        <p:txBody>
          <a:bodyPr tIns="365760">
            <a:noAutofit/>
          </a:bodyPr>
          <a:lstStyle/>
          <a:p>
            <a:pPr marL="290513" indent="-290513" algn="r" rtl="1">
              <a:buNone/>
            </a:pPr>
            <a:r>
              <a:rPr lang="fa-IR" sz="3600" b="1" dirty="0">
                <a:cs typeface="B Nazanin" panose="00000400000000000000" pitchFamily="2" charset="-78"/>
              </a:rPr>
              <a:t>   زمان های قطع فشردن قفسه سینه برای ارزیابی قلب را بـه حداقل برسانید، زیـرا قطع فشردن قفسه سینه سبب افت فشار دیاستولیک مـی شود. بـا شـروع مجدد فشردن قفسه سینه زمان زیادتری بـرای بازگشت فشار دیاستولیک بـه حالت اول لازم است.</a:t>
            </a:r>
            <a:endParaRPr lang="en-US" sz="3600" b="1" dirty="0">
              <a:cs typeface="B Nazanin" panose="00000400000000000000" pitchFamily="2" charset="-78"/>
            </a:endParaRPr>
          </a:p>
          <a:p>
            <a:pPr marL="0" indent="0" algn="ctr">
              <a:buNone/>
            </a:pPr>
            <a:endParaRPr lang="fa-IR" sz="4400" b="1" dirty="0">
              <a:cs typeface="B Nazanin" panose="00000400000000000000" pitchFamily="2" charset="-78"/>
            </a:endParaRPr>
          </a:p>
        </p:txBody>
      </p:sp>
    </p:spTree>
    <p:extLst>
      <p:ext uri="{BB962C8B-B14F-4D97-AF65-F5344CB8AC3E}">
        <p14:creationId xmlns:p14="http://schemas.microsoft.com/office/powerpoint/2010/main" val="423700823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42910" y="274638"/>
            <a:ext cx="77724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4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فزاینده های حجم خون: اندیکاسیون</a:t>
            </a:r>
            <a:endParaRPr lang="en-US" sz="4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12291" name="Rectangle 3"/>
          <p:cNvSpPr>
            <a:spLocks noGrp="1" noChangeArrowheads="1"/>
          </p:cNvSpPr>
          <p:nvPr>
            <p:ph idx="1"/>
          </p:nvPr>
        </p:nvSpPr>
        <p:spPr>
          <a:xfrm>
            <a:off x="642910" y="1714488"/>
            <a:ext cx="7772400" cy="4114800"/>
          </a:xfrm>
        </p:spPr>
        <p:style>
          <a:lnRef idx="2">
            <a:schemeClr val="accent4"/>
          </a:lnRef>
          <a:fillRef idx="1">
            <a:schemeClr val="lt1"/>
          </a:fillRef>
          <a:effectRef idx="0">
            <a:schemeClr val="accent4"/>
          </a:effectRef>
          <a:fontRef idx="minor">
            <a:schemeClr val="dk1"/>
          </a:fontRef>
        </p:style>
        <p:txBody>
          <a:bodyPr tIns="457200">
            <a:normAutofit lnSpcReduction="10000"/>
          </a:bodyPr>
          <a:lstStyle/>
          <a:p>
            <a:pPr algn="ctr" rtl="1">
              <a:buClr>
                <a:srgbClr val="FF0000"/>
              </a:buClr>
            </a:pPr>
            <a:r>
              <a:rPr lang="fa-IR" sz="4800" b="1" dirty="0">
                <a:cs typeface="B Nazanin" panose="00000400000000000000" pitchFamily="2" charset="-78"/>
              </a:rPr>
              <a:t>در هر نوزادی که نیاز به احیا پیدا می کند باید هیپوولمی مد نظر باشد.</a:t>
            </a:r>
            <a:endParaRPr lang="en-US" sz="4800" b="1" dirty="0">
              <a:cs typeface="B Nazanin" panose="00000400000000000000" pitchFamily="2" charset="-78"/>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428596" y="1858504"/>
            <a:ext cx="8229600" cy="3658728"/>
          </a:xfrm>
        </p:spPr>
        <p:style>
          <a:lnRef idx="2">
            <a:schemeClr val="accent4"/>
          </a:lnRef>
          <a:fillRef idx="1">
            <a:schemeClr val="lt1"/>
          </a:fillRef>
          <a:effectRef idx="0">
            <a:schemeClr val="accent4"/>
          </a:effectRef>
          <a:fontRef idx="minor">
            <a:schemeClr val="dk1"/>
          </a:fontRef>
        </p:style>
        <p:txBody>
          <a:bodyPr tIns="182880">
            <a:normAutofit fontScale="92500" lnSpcReduction="10000"/>
          </a:bodyPr>
          <a:lstStyle/>
          <a:p>
            <a:pPr algn="r" rtl="1">
              <a:lnSpc>
                <a:spcPct val="90000"/>
              </a:lnSpc>
              <a:buClr>
                <a:srgbClr val="FF0000"/>
              </a:buClr>
              <a:buFont typeface="Wingdings" pitchFamily="2" charset="2"/>
              <a:buNone/>
            </a:pPr>
            <a:r>
              <a:rPr lang="fa-IR" sz="4800" b="1" dirty="0">
                <a:solidFill>
                  <a:srgbClr val="C00000"/>
                </a:solidFill>
                <a:cs typeface="B Nazanin" panose="00000400000000000000" pitchFamily="2" charset="-78"/>
              </a:rPr>
              <a:t>کاهش بازگشت خون از جفت:</a:t>
            </a:r>
            <a:endParaRPr lang="en-US" sz="4800" b="1" dirty="0">
              <a:solidFill>
                <a:srgbClr val="C00000"/>
              </a:solidFill>
              <a:cs typeface="B Nazanin" panose="00000400000000000000" pitchFamily="2" charset="-78"/>
            </a:endParaRPr>
          </a:p>
          <a:p>
            <a:pPr algn="r" rtl="1">
              <a:lnSpc>
                <a:spcPct val="90000"/>
              </a:lnSpc>
              <a:buClr>
                <a:srgbClr val="FF0000"/>
              </a:buClr>
            </a:pPr>
            <a:r>
              <a:rPr lang="fa-IR" sz="4000" b="1" dirty="0">
                <a:cs typeface="B Nazanin" panose="00000400000000000000" pitchFamily="2" charset="-78"/>
              </a:rPr>
              <a:t>فشار بر بند ناف سبب بسته شدن ورید نافی می شود اما شریان را نمی بندد.</a:t>
            </a:r>
          </a:p>
          <a:p>
            <a:pPr algn="r" rtl="1">
              <a:lnSpc>
                <a:spcPct val="90000"/>
              </a:lnSpc>
              <a:buClr>
                <a:srgbClr val="FF0000"/>
              </a:buClr>
            </a:pPr>
            <a:r>
              <a:rPr lang="fa-IR" sz="4000" b="1" dirty="0">
                <a:cs typeface="B Nazanin" panose="00000400000000000000" pitchFamily="2" charset="-78"/>
              </a:rPr>
              <a:t>جدا شدن زودرس جفت.</a:t>
            </a:r>
          </a:p>
          <a:p>
            <a:pPr algn="r" rtl="1">
              <a:lnSpc>
                <a:spcPct val="90000"/>
              </a:lnSpc>
              <a:buClr>
                <a:srgbClr val="FF0000"/>
              </a:buClr>
            </a:pPr>
            <a:r>
              <a:rPr lang="fa-IR" sz="4000" b="1" dirty="0">
                <a:cs typeface="B Nazanin" panose="00000400000000000000" pitchFamily="2" charset="-78"/>
              </a:rPr>
              <a:t>هیپوتانسیون مادر.</a:t>
            </a:r>
            <a:endParaRPr lang="en-US" sz="4000" b="1" dirty="0">
              <a:cs typeface="B Nazanin" panose="00000400000000000000" pitchFamily="2" charset="-78"/>
            </a:endParaRPr>
          </a:p>
        </p:txBody>
      </p:sp>
      <p:sp>
        <p:nvSpPr>
          <p:cNvPr id="5" name="Rectangle 2"/>
          <p:cNvSpPr>
            <a:spLocks noGrp="1" noChangeArrowheads="1"/>
          </p:cNvSpPr>
          <p:nvPr>
            <p:ph type="title"/>
          </p:nvPr>
        </p:nvSpPr>
        <p:spPr>
          <a:xfrm>
            <a:off x="464456" y="543818"/>
            <a:ext cx="8193740" cy="1156990"/>
          </a:xfrm>
        </p:spPr>
        <p:txBody>
          <a:bodyPr tIns="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sz="6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علل هیپوولمی</a:t>
            </a:r>
            <a:endParaRPr lang="en-US" sz="6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28365649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629816"/>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روند طبیعی انتقال  </a:t>
            </a:r>
            <a:endParaRPr lang="en-GB"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500614" y="2204864"/>
            <a:ext cx="8128988" cy="4261871"/>
          </a:xfrm>
        </p:spPr>
        <p:style>
          <a:lnRef idx="2">
            <a:schemeClr val="accent2"/>
          </a:lnRef>
          <a:fillRef idx="1">
            <a:schemeClr val="lt1"/>
          </a:fillRef>
          <a:effectRef idx="0">
            <a:schemeClr val="accent2"/>
          </a:effectRef>
          <a:fontRef idx="minor">
            <a:schemeClr val="dk1"/>
          </a:fontRef>
        </p:style>
        <p:txBody>
          <a:bodyPr tIns="91440" rIns="274320">
            <a:noAutofit/>
          </a:bodyPr>
          <a:lstStyle/>
          <a:p>
            <a:pPr algn="r" rtl="1">
              <a:buClr>
                <a:srgbClr val="FF0000"/>
              </a:buClr>
            </a:pPr>
            <a:r>
              <a:rPr lang="fa-IR" sz="2000" b="1" dirty="0" smtClean="0">
                <a:cs typeface="B Nazanin" panose="00000400000000000000" pitchFamily="2" charset="-78"/>
              </a:rPr>
              <a:t>هرچند گامم های نخست گذار در چند دقیقه نخست تولد پیش می رود اما کامل شدن این روند می تواند ساعت ها یا حتی روزها به دارازا کشیده شود. </a:t>
            </a:r>
          </a:p>
          <a:p>
            <a:pPr algn="r" rtl="1">
              <a:buClr>
                <a:srgbClr val="FF0000"/>
              </a:buClr>
            </a:pPr>
            <a:endParaRPr lang="fa-IR" sz="2000" b="1" dirty="0" smtClean="0">
              <a:cs typeface="B Nazanin" panose="00000400000000000000" pitchFamily="2" charset="-78"/>
            </a:endParaRPr>
          </a:p>
          <a:p>
            <a:pPr algn="r" rtl="1">
              <a:buClr>
                <a:srgbClr val="FF0000"/>
              </a:buClr>
            </a:pPr>
            <a:r>
              <a:rPr lang="fa-IR" sz="2000" b="1" dirty="0" smtClean="0">
                <a:cs typeface="B Nazanin" panose="00000400000000000000" pitchFamily="2" charset="-78"/>
              </a:rPr>
              <a:t>حبابچه </a:t>
            </a:r>
            <a:r>
              <a:rPr lang="fa-IR" sz="2000" b="1" dirty="0">
                <a:cs typeface="B Nazanin" panose="00000400000000000000" pitchFamily="2" charset="-78"/>
              </a:rPr>
              <a:t>های ریه از مایع تهی می </a:t>
            </a:r>
            <a:r>
              <a:rPr lang="fa-IR" sz="2000" b="1" dirty="0" smtClean="0">
                <a:cs typeface="B Nazanin" panose="00000400000000000000" pitchFamily="2" charset="-78"/>
              </a:rPr>
              <a:t>شونداما کامل شدن بازجذب مایع آلوئولی می تواند ساعت ها طول بکشد.</a:t>
            </a:r>
          </a:p>
          <a:p>
            <a:pPr algn="r" rtl="1">
              <a:buClr>
                <a:srgbClr val="FF0000"/>
              </a:buClr>
            </a:pPr>
            <a:endParaRPr lang="en-GB" sz="2000" b="1" dirty="0">
              <a:cs typeface="B Nazanin" panose="00000400000000000000" pitchFamily="2" charset="-78"/>
            </a:endParaRPr>
          </a:p>
          <a:p>
            <a:pPr algn="r" rtl="1">
              <a:buClr>
                <a:srgbClr val="FF0000"/>
              </a:buClr>
            </a:pPr>
            <a:r>
              <a:rPr lang="fa-IR" sz="2000" b="1" dirty="0" smtClean="0">
                <a:cs typeface="B Nazanin" panose="00000400000000000000" pitchFamily="2" charset="-78"/>
              </a:rPr>
              <a:t>آرتریول </a:t>
            </a:r>
            <a:r>
              <a:rPr lang="fa-IR" sz="2000" b="1" dirty="0">
                <a:cs typeface="B Nazanin" panose="00000400000000000000" pitchFamily="2" charset="-78"/>
              </a:rPr>
              <a:t>های ریه باز می </a:t>
            </a:r>
            <a:r>
              <a:rPr lang="fa-IR" sz="2000" b="1" dirty="0" smtClean="0">
                <a:cs typeface="B Nazanin" panose="00000400000000000000" pitchFamily="2" charset="-78"/>
              </a:rPr>
              <a:t>شوندو شل شدن کامل رگ های خونی ریه نیز تا چندین ماه رخ نمی دهد.</a:t>
            </a:r>
            <a:endParaRPr lang="fa-IR" sz="2000" b="1" dirty="0">
              <a:cs typeface="B Nazanin" panose="00000400000000000000" pitchFamily="2" charset="-78"/>
            </a:endParaRPr>
          </a:p>
          <a:p>
            <a:pPr marL="0" indent="0" algn="r" rtl="1">
              <a:buClr>
                <a:srgbClr val="FF0000"/>
              </a:buClr>
              <a:buNone/>
            </a:pPr>
            <a:endParaRPr lang="fa-IR" sz="2400" b="1" dirty="0">
              <a:cs typeface="B Nazanin" panose="00000400000000000000" pitchFamily="2" charset="-78"/>
            </a:endParaRPr>
          </a:p>
          <a:p>
            <a:pPr algn="r" rtl="1">
              <a:buClr>
                <a:srgbClr val="FF0000"/>
              </a:buClr>
            </a:pPr>
            <a:endParaRPr lang="en-GB" sz="2400" b="1" dirty="0">
              <a:cs typeface="B Nazanin" panose="00000400000000000000" pitchFamily="2" charset="-78"/>
            </a:endParaRPr>
          </a:p>
        </p:txBody>
      </p:sp>
    </p:spTree>
    <p:extLst>
      <p:ext uri="{BB962C8B-B14F-4D97-AF65-F5344CB8AC3E}">
        <p14:creationId xmlns:p14="http://schemas.microsoft.com/office/powerpoint/2010/main" val="264202326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rtl="1"/>
            <a:r>
              <a:rPr lang="fa-IR" sz="4000" dirty="0"/>
              <a:t>نوزادان تازه به دنیا </a:t>
            </a:r>
            <a:r>
              <a:rPr lang="fa-IR" sz="4000" dirty="0" smtClean="0"/>
              <a:t>آمدە </a:t>
            </a:r>
            <a:r>
              <a:rPr lang="fa-IR" sz="4000" dirty="0"/>
              <a:t>بدون ضربان قلب قابل شناسایی پس از</a:t>
            </a:r>
            <a:r>
              <a:rPr lang="fa-IR" sz="4000" dirty="0">
                <a:solidFill>
                  <a:srgbClr val="C00000"/>
                </a:solidFill>
              </a:rPr>
              <a:t> 10 تا 20 دقیقه احیا</a:t>
            </a:r>
            <a:r>
              <a:rPr lang="fa-IR" sz="4000" dirty="0"/>
              <a:t>، </a:t>
            </a:r>
            <a:r>
              <a:rPr lang="fa-IR" sz="4000" dirty="0" smtClean="0"/>
              <a:t>معمولا </a:t>
            </a:r>
            <a:r>
              <a:rPr lang="fa-IR" sz="4000" dirty="0"/>
              <a:t>زنده </a:t>
            </a:r>
            <a:r>
              <a:rPr lang="fa-IR" sz="4000" dirty="0" smtClean="0"/>
              <a:t>نمی مانند </a:t>
            </a:r>
            <a:r>
              <a:rPr lang="fa-IR" sz="4000" dirty="0"/>
              <a:t>و زنده </a:t>
            </a:r>
            <a:r>
              <a:rPr lang="fa-IR" sz="4000" dirty="0" smtClean="0"/>
              <a:t>مانده ها </a:t>
            </a:r>
            <a:r>
              <a:rPr lang="fa-IR" sz="4000" dirty="0"/>
              <a:t>هم اغلب از معلولیتهای شدید عصبی رنج میبرند</a:t>
            </a:r>
            <a:endParaRPr lang="en-US" sz="4000" dirty="0"/>
          </a:p>
        </p:txBody>
      </p:sp>
    </p:spTree>
    <p:extLst>
      <p:ext uri="{BB962C8B-B14F-4D97-AF65-F5344CB8AC3E}">
        <p14:creationId xmlns:p14="http://schemas.microsoft.com/office/powerpoint/2010/main" val="339959929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9600" dirty="0" smtClean="0">
                <a:solidFill>
                  <a:srgbClr val="FF0000"/>
                </a:solidFill>
              </a:rPr>
              <a:t>پایان </a:t>
            </a:r>
            <a:endParaRPr lang="en-US" sz="9600" dirty="0">
              <a:solidFill>
                <a:srgbClr val="FF0000"/>
              </a:solidFill>
            </a:endParaRPr>
          </a:p>
        </p:txBody>
      </p:sp>
      <p:sp>
        <p:nvSpPr>
          <p:cNvPr id="3" name="Content Placeholder 2"/>
          <p:cNvSpPr>
            <a:spLocks noGrp="1"/>
          </p:cNvSpPr>
          <p:nvPr>
            <p:ph idx="1"/>
          </p:nvPr>
        </p:nvSpPr>
        <p:spPr>
          <a:xfrm>
            <a:off x="457200" y="3212976"/>
            <a:ext cx="8003232" cy="2913187"/>
          </a:xfrm>
        </p:spPr>
        <p:txBody>
          <a:bodyPr>
            <a:normAutofit/>
          </a:bodyPr>
          <a:lstStyle/>
          <a:p>
            <a:pPr marL="0" indent="0" algn="ctr">
              <a:buNone/>
            </a:pPr>
            <a:r>
              <a:rPr lang="fa-IR" sz="4400" dirty="0" smtClean="0"/>
              <a:t>تهیه کننده :آذرآران </a:t>
            </a:r>
          </a:p>
          <a:p>
            <a:pPr marL="457200" lvl="1" indent="0" algn="ctr">
              <a:buNone/>
            </a:pPr>
            <a:r>
              <a:rPr lang="fa-IR" sz="4400" dirty="0" smtClean="0"/>
              <a:t>منبع:درسنامه احیا نوزاد  ویرایش هشتم</a:t>
            </a:r>
            <a:endParaRPr lang="en-US" sz="4400" dirty="0"/>
          </a:p>
        </p:txBody>
      </p:sp>
    </p:spTree>
    <p:extLst>
      <p:ext uri="{BB962C8B-B14F-4D97-AF65-F5344CB8AC3E}">
        <p14:creationId xmlns:p14="http://schemas.microsoft.com/office/powerpoint/2010/main" val="1416311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7998" y="1509712"/>
            <a:ext cx="8472474" cy="4007520"/>
          </a:xfrm>
          <a:prstGeom prst="rect">
            <a:avLst/>
          </a:prstGeom>
        </p:spPr>
      </p:pic>
    </p:spTree>
    <p:extLst>
      <p:ext uri="{BB962C8B-B14F-4D97-AF65-F5344CB8AC3E}">
        <p14:creationId xmlns:p14="http://schemas.microsoft.com/office/powerpoint/2010/main" val="22908876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0659" y="404664"/>
            <a:ext cx="8743829" cy="6120680"/>
          </a:xfrm>
          <a:prstGeom prst="rect">
            <a:avLst/>
          </a:prstGeom>
        </p:spPr>
      </p:pic>
    </p:spTree>
    <p:extLst>
      <p:ext uri="{BB962C8B-B14F-4D97-AF65-F5344CB8AC3E}">
        <p14:creationId xmlns:p14="http://schemas.microsoft.com/office/powerpoint/2010/main" val="6755620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0564" y="980728"/>
            <a:ext cx="8835932" cy="4654451"/>
          </a:xfrm>
          <a:prstGeom prst="rect">
            <a:avLst/>
          </a:prstGeom>
        </p:spPr>
      </p:pic>
    </p:spTree>
    <p:extLst>
      <p:ext uri="{BB962C8B-B14F-4D97-AF65-F5344CB8AC3E}">
        <p14:creationId xmlns:p14="http://schemas.microsoft.com/office/powerpoint/2010/main" val="38223733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1408" y="764704"/>
            <a:ext cx="8763080" cy="5328592"/>
          </a:xfrm>
          <a:prstGeom prst="rect">
            <a:avLst/>
          </a:prstGeom>
        </p:spPr>
      </p:pic>
    </p:spTree>
    <p:extLst>
      <p:ext uri="{BB962C8B-B14F-4D97-AF65-F5344CB8AC3E}">
        <p14:creationId xmlns:p14="http://schemas.microsoft.com/office/powerpoint/2010/main" val="3040386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9512" y="476672"/>
            <a:ext cx="8784976" cy="5882680"/>
          </a:xfrm>
          <a:prstGeom prst="rect">
            <a:avLst/>
          </a:prstGeom>
        </p:spPr>
      </p:pic>
    </p:spTree>
    <p:extLst>
      <p:ext uri="{BB962C8B-B14F-4D97-AF65-F5344CB8AC3E}">
        <p14:creationId xmlns:p14="http://schemas.microsoft.com/office/powerpoint/2010/main" val="28077559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8032" y="363304"/>
            <a:ext cx="8604448" cy="6450072"/>
          </a:xfrm>
          <a:prstGeom prst="rect">
            <a:avLst/>
          </a:prstGeom>
        </p:spPr>
      </p:pic>
    </p:spTree>
    <p:extLst>
      <p:ext uri="{BB962C8B-B14F-4D97-AF65-F5344CB8AC3E}">
        <p14:creationId xmlns:p14="http://schemas.microsoft.com/office/powerpoint/2010/main" val="7333913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629816"/>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روند غیر طبیعی انتقال  </a:t>
            </a:r>
            <a:endParaRPr lang="en-GB"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673224" y="1903433"/>
            <a:ext cx="7859216" cy="3253759"/>
          </a:xfrm>
        </p:spPr>
        <p:style>
          <a:lnRef idx="2">
            <a:schemeClr val="accent2"/>
          </a:lnRef>
          <a:fillRef idx="1">
            <a:schemeClr val="lt1"/>
          </a:fillRef>
          <a:effectRef idx="0">
            <a:schemeClr val="accent2"/>
          </a:effectRef>
          <a:fontRef idx="minor">
            <a:schemeClr val="dk1"/>
          </a:fontRef>
        </p:style>
        <p:txBody>
          <a:bodyPr tIns="91440" rIns="274320">
            <a:noAutofit/>
          </a:bodyPr>
          <a:lstStyle/>
          <a:p>
            <a:pPr marL="0" indent="0" algn="r" rtl="1">
              <a:buClr>
                <a:srgbClr val="FF0000"/>
              </a:buClr>
              <a:buNone/>
            </a:pPr>
            <a:r>
              <a:rPr lang="fa-IR" sz="2400" b="1" dirty="0">
                <a:solidFill>
                  <a:srgbClr val="C00000"/>
                </a:solidFill>
                <a:cs typeface="B Nazanin" panose="00000400000000000000" pitchFamily="2" charset="-78"/>
              </a:rPr>
              <a:t>به دلایل زیـر ممکن است تنفس طبیعی شروع نشود:</a:t>
            </a:r>
          </a:p>
          <a:p>
            <a:pPr algn="r" rtl="1">
              <a:buClr>
                <a:srgbClr val="FF0000"/>
              </a:buClr>
            </a:pPr>
            <a:r>
              <a:rPr lang="fa-IR" sz="2400" b="1" dirty="0">
                <a:cs typeface="B Nazanin" panose="00000400000000000000" pitchFamily="2" charset="-78"/>
              </a:rPr>
              <a:t>مایع درون حبابچه های ریه باقی بماند.</a:t>
            </a:r>
            <a:endParaRPr lang="en-GB" sz="2400" b="1" dirty="0">
              <a:cs typeface="B Nazanin" panose="00000400000000000000" pitchFamily="2" charset="-78"/>
            </a:endParaRPr>
          </a:p>
          <a:p>
            <a:pPr algn="r" rtl="1">
              <a:buClr>
                <a:srgbClr val="FF0000"/>
              </a:buClr>
            </a:pPr>
            <a:r>
              <a:rPr lang="fa-IR" sz="2400" b="1" dirty="0">
                <a:cs typeface="B Nazanin" panose="00000400000000000000" pitchFamily="2" charset="-78"/>
              </a:rPr>
              <a:t>جریان خون ریه به نحو مطلوب افزایش نیابد.</a:t>
            </a:r>
          </a:p>
          <a:p>
            <a:pPr marL="0" indent="0" algn="r" rtl="1">
              <a:buClr>
                <a:srgbClr val="FF0000"/>
              </a:buClr>
              <a:buNone/>
            </a:pPr>
            <a:endParaRPr lang="fa-IR" sz="3600" b="1" dirty="0">
              <a:cs typeface="B Nazanin" panose="00000400000000000000" pitchFamily="2" charset="-78"/>
            </a:endParaRPr>
          </a:p>
          <a:p>
            <a:pPr marL="0" indent="0" algn="r" rtl="1">
              <a:buClr>
                <a:srgbClr val="FF0000"/>
              </a:buClr>
              <a:buNone/>
            </a:pPr>
            <a:endParaRPr lang="fa-IR" sz="3600" b="1" dirty="0">
              <a:cs typeface="B Nazanin" panose="00000400000000000000" pitchFamily="2" charset="-78"/>
            </a:endParaRPr>
          </a:p>
          <a:p>
            <a:pPr algn="r" rtl="1">
              <a:buClr>
                <a:srgbClr val="FF0000"/>
              </a:buClr>
            </a:pPr>
            <a:endParaRPr lang="en-GB" sz="3600" b="1" dirty="0">
              <a:cs typeface="B Nazanin" panose="00000400000000000000" pitchFamily="2" charset="-78"/>
            </a:endParaRPr>
          </a:p>
        </p:txBody>
      </p:sp>
      <p:sp>
        <p:nvSpPr>
          <p:cNvPr id="4" name="Footer Placeholder 3"/>
          <p:cNvSpPr>
            <a:spLocks noGrp="1"/>
          </p:cNvSpPr>
          <p:nvPr>
            <p:ph type="ftr" sz="quarter" idx="11"/>
          </p:nvPr>
        </p:nvSpPr>
        <p:spPr>
          <a:xfrm>
            <a:off x="5996880" y="5296123"/>
            <a:ext cx="2895600" cy="365125"/>
          </a:xfrm>
        </p:spPr>
        <p:txBody>
          <a:bodyPr/>
          <a:lstStyle/>
          <a:p>
            <a:r>
              <a:rPr lang="fa-IR" sz="2400" b="1" dirty="0">
                <a:solidFill>
                  <a:srgbClr val="C00000"/>
                </a:solidFill>
                <a:cs typeface="B Nazanin" panose="00000400000000000000" pitchFamily="2" charset="-78"/>
              </a:rPr>
              <a:t>ادامه دارد......</a:t>
            </a:r>
            <a:endParaRPr lang="en-GB" sz="2400" b="1" dirty="0">
              <a:solidFill>
                <a:srgbClr val="C00000"/>
              </a:solidFill>
              <a:cs typeface="B Nazanin" panose="00000400000000000000" pitchFamily="2" charset="-78"/>
            </a:endParaRPr>
          </a:p>
        </p:txBody>
      </p:sp>
    </p:spTree>
    <p:extLst>
      <p:ext uri="{BB962C8B-B14F-4D97-AF65-F5344CB8AC3E}">
        <p14:creationId xmlns:p14="http://schemas.microsoft.com/office/powerpoint/2010/main" val="27675907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629816"/>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روند غیر طبیعی انتقال  </a:t>
            </a:r>
            <a:endParaRPr lang="en-GB"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683568" y="1903433"/>
            <a:ext cx="7848872" cy="4765927"/>
          </a:xfrm>
        </p:spPr>
        <p:style>
          <a:lnRef idx="2">
            <a:schemeClr val="accent2"/>
          </a:lnRef>
          <a:fillRef idx="1">
            <a:schemeClr val="lt1"/>
          </a:fillRef>
          <a:effectRef idx="0">
            <a:schemeClr val="accent2"/>
          </a:effectRef>
          <a:fontRef idx="minor">
            <a:schemeClr val="dk1"/>
          </a:fontRef>
        </p:style>
        <p:txBody>
          <a:bodyPr>
            <a:noAutofit/>
          </a:bodyPr>
          <a:lstStyle/>
          <a:p>
            <a:pPr marL="0" indent="0" algn="r" rtl="1">
              <a:buClr>
                <a:srgbClr val="FF0000"/>
              </a:buClr>
              <a:buNone/>
            </a:pPr>
            <a:r>
              <a:rPr lang="fa-IR" sz="2000" b="1" dirty="0">
                <a:solidFill>
                  <a:srgbClr val="C00000"/>
                </a:solidFill>
                <a:cs typeface="B Nazanin" panose="00000400000000000000" pitchFamily="2" charset="-78"/>
              </a:rPr>
              <a:t>خروج مایع درون حبابچه های ریه</a:t>
            </a:r>
          </a:p>
          <a:p>
            <a:pPr marL="0" indent="0" algn="r" rtl="1">
              <a:buClr>
                <a:srgbClr val="FF0000"/>
              </a:buClr>
              <a:buNone/>
            </a:pPr>
            <a:r>
              <a:rPr lang="fa-IR" sz="2000" b="1" dirty="0">
                <a:solidFill>
                  <a:srgbClr val="000000"/>
                </a:solidFill>
                <a:cs typeface="B Nazanin" panose="00000400000000000000" pitchFamily="2" charset="-78"/>
              </a:rPr>
              <a:t>فشار لازم برای خارج شدن مایع و اتساع حبابچه های ریه2 تا 3 برابر فشار تنفس طبیعی است.</a:t>
            </a:r>
          </a:p>
          <a:p>
            <a:pPr marL="0" indent="0" algn="r" rtl="1">
              <a:buClr>
                <a:srgbClr val="FF0000"/>
              </a:buClr>
              <a:buNone/>
            </a:pPr>
            <a:r>
              <a:rPr lang="fa-IR" sz="2000" b="1" dirty="0">
                <a:solidFill>
                  <a:srgbClr val="C00000"/>
                </a:solidFill>
                <a:cs typeface="B Nazanin" panose="00000400000000000000" pitchFamily="2" charset="-78"/>
              </a:rPr>
              <a:t>مشکلاتی که ممکن است سبب باقی ماندن مایع شود عبارتند از:</a:t>
            </a:r>
          </a:p>
          <a:p>
            <a:pPr algn="r" rtl="1">
              <a:buClr>
                <a:srgbClr val="FF0000"/>
              </a:buClr>
            </a:pPr>
            <a:r>
              <a:rPr lang="fa-IR" sz="2000" b="1" dirty="0">
                <a:solidFill>
                  <a:schemeClr val="tx1"/>
                </a:solidFill>
                <a:cs typeface="B Nazanin" panose="00000400000000000000" pitchFamily="2" charset="-78"/>
              </a:rPr>
              <a:t>آپنه</a:t>
            </a:r>
          </a:p>
          <a:p>
            <a:pPr algn="r" rtl="1">
              <a:buClr>
                <a:srgbClr val="FF0000"/>
              </a:buClr>
            </a:pPr>
            <a:r>
              <a:rPr lang="fa-IR" sz="2000" b="1" dirty="0">
                <a:solidFill>
                  <a:schemeClr val="tx1"/>
                </a:solidFill>
                <a:cs typeface="B Nazanin" panose="00000400000000000000" pitchFamily="2" charset="-78"/>
              </a:rPr>
              <a:t>تنفس </a:t>
            </a:r>
            <a:r>
              <a:rPr lang="fa-IR" sz="2000" b="1" dirty="0" smtClean="0">
                <a:solidFill>
                  <a:schemeClr val="tx1"/>
                </a:solidFill>
                <a:cs typeface="B Nazanin" panose="00000400000000000000" pitchFamily="2" charset="-78"/>
              </a:rPr>
              <a:t>ضعیف</a:t>
            </a:r>
            <a:endParaRPr lang="fa-IR" sz="2000" b="1" dirty="0">
              <a:solidFill>
                <a:schemeClr val="tx1"/>
              </a:solidFill>
              <a:cs typeface="B Nazanin" panose="00000400000000000000" pitchFamily="2" charset="-78"/>
            </a:endParaRPr>
          </a:p>
          <a:p>
            <a:pPr algn="r" rtl="1">
              <a:buClr>
                <a:srgbClr val="FF0000"/>
              </a:buClr>
              <a:buFont typeface="Wingdings" panose="05000000000000000000" pitchFamily="2" charset="2"/>
              <a:buChar char="ü"/>
            </a:pPr>
            <a:r>
              <a:rPr lang="fa-IR" sz="2000" b="1" dirty="0">
                <a:solidFill>
                  <a:schemeClr val="tx1"/>
                </a:solidFill>
                <a:cs typeface="B Nazanin" panose="00000400000000000000" pitchFamily="2" charset="-78"/>
              </a:rPr>
              <a:t> نارسی</a:t>
            </a:r>
          </a:p>
          <a:p>
            <a:pPr algn="r" rtl="1">
              <a:buClr>
                <a:srgbClr val="FF0000"/>
              </a:buClr>
              <a:buFont typeface="Wingdings" panose="05000000000000000000" pitchFamily="2" charset="2"/>
              <a:buChar char="ü"/>
            </a:pPr>
            <a:r>
              <a:rPr lang="fa-IR" sz="2000" b="1" dirty="0">
                <a:solidFill>
                  <a:schemeClr val="tx1"/>
                </a:solidFill>
                <a:cs typeface="B Nazanin" panose="00000400000000000000" pitchFamily="2" charset="-78"/>
              </a:rPr>
              <a:t> </a:t>
            </a:r>
            <a:r>
              <a:rPr lang="fa-IR" sz="2000" b="1" dirty="0" smtClean="0">
                <a:solidFill>
                  <a:schemeClr val="tx1"/>
                </a:solidFill>
                <a:cs typeface="B Nazanin" panose="00000400000000000000" pitchFamily="2" charset="-78"/>
              </a:rPr>
              <a:t>آسفیکسی</a:t>
            </a:r>
          </a:p>
          <a:p>
            <a:pPr algn="r" rtl="1">
              <a:buClr>
                <a:srgbClr val="FF0000"/>
              </a:buClr>
              <a:buFont typeface="Wingdings" panose="05000000000000000000" pitchFamily="2" charset="2"/>
              <a:buChar char="ü"/>
            </a:pPr>
            <a:r>
              <a:rPr lang="fa-IR" sz="2000" b="1" dirty="0" smtClean="0">
                <a:solidFill>
                  <a:schemeClr val="tx1"/>
                </a:solidFill>
                <a:cs typeface="B Nazanin" panose="00000400000000000000" pitchFamily="2" charset="-78"/>
              </a:rPr>
              <a:t> </a:t>
            </a:r>
            <a:r>
              <a:rPr lang="fa-IR" sz="2000" b="1" dirty="0">
                <a:solidFill>
                  <a:schemeClr val="tx1"/>
                </a:solidFill>
                <a:cs typeface="B Nazanin" panose="00000400000000000000" pitchFamily="2" charset="-78"/>
              </a:rPr>
              <a:t>تجویز دارو در </a:t>
            </a:r>
            <a:r>
              <a:rPr lang="fa-IR" sz="2000" b="1" dirty="0" smtClean="0">
                <a:solidFill>
                  <a:schemeClr val="tx1"/>
                </a:solidFill>
                <a:cs typeface="B Nazanin" panose="00000400000000000000" pitchFamily="2" charset="-78"/>
              </a:rPr>
              <a:t>مادر</a:t>
            </a:r>
          </a:p>
          <a:p>
            <a:pPr algn="r" rtl="1">
              <a:buClr>
                <a:srgbClr val="FF0000"/>
              </a:buClr>
              <a:buFont typeface="Wingdings" panose="05000000000000000000" pitchFamily="2" charset="2"/>
              <a:buChar char="ü"/>
            </a:pPr>
            <a:r>
              <a:rPr lang="fa-IR" sz="2000" b="1" dirty="0" smtClean="0">
                <a:solidFill>
                  <a:schemeClr val="tx1"/>
                </a:solidFill>
                <a:cs typeface="B Nazanin" panose="00000400000000000000" pitchFamily="2" charset="-78"/>
              </a:rPr>
              <a:t> </a:t>
            </a:r>
            <a:r>
              <a:rPr lang="fa-IR" sz="2000" b="1" dirty="0">
                <a:solidFill>
                  <a:schemeClr val="tx1"/>
                </a:solidFill>
                <a:cs typeface="B Nazanin" panose="00000400000000000000" pitchFamily="2" charset="-78"/>
              </a:rPr>
              <a:t>بیهوشی</a:t>
            </a:r>
          </a:p>
          <a:p>
            <a:pPr algn="r" rtl="1">
              <a:buClr>
                <a:srgbClr val="FF0000"/>
              </a:buClr>
            </a:pPr>
            <a:endParaRPr lang="fa-IR" b="1" dirty="0">
              <a:solidFill>
                <a:srgbClr val="C00000"/>
              </a:solidFill>
              <a:cs typeface="+mj-cs"/>
            </a:endParaRPr>
          </a:p>
          <a:p>
            <a:pPr algn="r" rtl="1">
              <a:buClr>
                <a:srgbClr val="FF0000"/>
              </a:buClr>
            </a:pPr>
            <a:endParaRPr lang="fa-IR" sz="2400" b="1" dirty="0">
              <a:cs typeface="B Nazanin" panose="00000400000000000000" pitchFamily="2" charset="-78"/>
            </a:endParaRPr>
          </a:p>
          <a:p>
            <a:pPr marL="0" indent="0" algn="r" rtl="1">
              <a:buClr>
                <a:srgbClr val="FF0000"/>
              </a:buClr>
              <a:buNone/>
            </a:pPr>
            <a:endParaRPr lang="fa-IR" sz="2400" b="1" dirty="0">
              <a:cs typeface="B Nazanin" panose="00000400000000000000" pitchFamily="2" charset="-78"/>
            </a:endParaRPr>
          </a:p>
          <a:p>
            <a:pPr marL="0" indent="0" algn="r" rtl="1">
              <a:buClr>
                <a:srgbClr val="FF0000"/>
              </a:buClr>
              <a:buNone/>
            </a:pPr>
            <a:endParaRPr lang="fa-IR" sz="2400" b="1" dirty="0">
              <a:cs typeface="B Nazanin" panose="00000400000000000000" pitchFamily="2" charset="-78"/>
            </a:endParaRPr>
          </a:p>
          <a:p>
            <a:pPr algn="r" rtl="1">
              <a:buClr>
                <a:srgbClr val="FF0000"/>
              </a:buClr>
            </a:pPr>
            <a:endParaRPr lang="en-GB" sz="2400" b="1" dirty="0">
              <a:cs typeface="B Nazanin" panose="00000400000000000000" pitchFamily="2" charset="-78"/>
            </a:endParaRPr>
          </a:p>
        </p:txBody>
      </p:sp>
    </p:spTree>
    <p:extLst>
      <p:ext uri="{BB962C8B-B14F-4D97-AF65-F5344CB8AC3E}">
        <p14:creationId xmlns:p14="http://schemas.microsoft.com/office/powerpoint/2010/main" val="26826927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428596" y="980728"/>
            <a:ext cx="8229600" cy="4608512"/>
          </a:xfrm>
          <a:noFill/>
          <a:ln>
            <a:noFill/>
          </a:ln>
        </p:spPr>
        <p:style>
          <a:lnRef idx="2">
            <a:schemeClr val="dk1"/>
          </a:lnRef>
          <a:fillRef idx="1">
            <a:schemeClr val="lt1"/>
          </a:fillRef>
          <a:effectRef idx="0">
            <a:schemeClr val="dk1"/>
          </a:effectRef>
          <a:fontRef idx="minor">
            <a:schemeClr val="dk1"/>
          </a:fontRef>
        </p:style>
        <p:txBody>
          <a:bodyPr tIns="274320"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fontAlgn="auto">
              <a:spcAft>
                <a:spcPts val="0"/>
              </a:spcAft>
              <a:buNone/>
              <a:defRPr/>
            </a:pPr>
            <a:r>
              <a:rPr lang="fa-IR" sz="8800" b="1" dirty="0" smtClean="0">
                <a:ln w="11430"/>
                <a:solidFill>
                  <a:schemeClr val="accent5"/>
                </a:solidFill>
                <a:effectLst>
                  <a:outerShdw blurRad="50800" dist="39000" dir="5460000" algn="tl">
                    <a:srgbClr val="000000">
                      <a:alpha val="38000"/>
                    </a:srgbClr>
                  </a:outerShdw>
                </a:effectLst>
                <a:cs typeface="B Nazanin" panose="00000400000000000000" pitchFamily="2" charset="-78"/>
              </a:rPr>
              <a:t>اصول احیای نوزادان</a:t>
            </a:r>
            <a:endParaRPr lang="en-US" sz="8800" b="1" dirty="0">
              <a:ln w="11430"/>
              <a:solidFill>
                <a:schemeClr val="accent5"/>
              </a:solidFill>
              <a:effectLst>
                <a:outerShdw blurRad="50800" dist="39000" dir="5460000" algn="tl">
                  <a:srgbClr val="000000">
                    <a:alpha val="38000"/>
                  </a:srgbClr>
                </a:outerShdw>
              </a:effectLst>
              <a:cs typeface="B Nazanin" panose="00000400000000000000" pitchFamily="2"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629816"/>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dirty="0"/>
              <a:t>یافته های بالینی گذار غیر طبیعی</a:t>
            </a:r>
            <a:endParaRPr lang="en-GB" dirty="0"/>
          </a:p>
        </p:txBody>
      </p:sp>
      <p:sp>
        <p:nvSpPr>
          <p:cNvPr id="3" name="Content Placeholder 2"/>
          <p:cNvSpPr>
            <a:spLocks noGrp="1"/>
          </p:cNvSpPr>
          <p:nvPr>
            <p:ph idx="1"/>
          </p:nvPr>
        </p:nvSpPr>
        <p:spPr>
          <a:xfrm>
            <a:off x="618960" y="1738546"/>
            <a:ext cx="7848872" cy="4765927"/>
          </a:xfrm>
        </p:spPr>
        <p:style>
          <a:lnRef idx="2">
            <a:schemeClr val="accent2"/>
          </a:lnRef>
          <a:fillRef idx="1">
            <a:schemeClr val="lt1"/>
          </a:fillRef>
          <a:effectRef idx="0">
            <a:schemeClr val="accent2"/>
          </a:effectRef>
          <a:fontRef idx="minor">
            <a:schemeClr val="dk1"/>
          </a:fontRef>
        </p:style>
        <p:txBody>
          <a:bodyPr>
            <a:noAutofit/>
          </a:bodyPr>
          <a:lstStyle/>
          <a:p>
            <a:pPr algn="r" rtl="1">
              <a:buClr>
                <a:srgbClr val="FF0000"/>
              </a:buClr>
            </a:pPr>
            <a:r>
              <a:rPr lang="fa-IR" b="1" dirty="0" smtClean="0">
                <a:solidFill>
                  <a:srgbClr val="C00000"/>
                </a:solidFill>
                <a:cs typeface="+mj-cs"/>
              </a:rPr>
              <a:t>تنفس نامنظم  قطع تنفس(آپنه)یا تنفس تند(تاکی پنه)</a:t>
            </a:r>
          </a:p>
          <a:p>
            <a:pPr algn="r" rtl="1">
              <a:buClr>
                <a:srgbClr val="FF0000"/>
              </a:buClr>
            </a:pPr>
            <a:r>
              <a:rPr lang="fa-IR" b="1" dirty="0" smtClean="0">
                <a:solidFill>
                  <a:srgbClr val="C00000"/>
                </a:solidFill>
                <a:cs typeface="+mj-cs"/>
              </a:rPr>
              <a:t>برادی کاردی یا   تاکی کاردی</a:t>
            </a:r>
          </a:p>
          <a:p>
            <a:pPr algn="r" rtl="1">
              <a:buClr>
                <a:srgbClr val="FF0000"/>
              </a:buClr>
            </a:pPr>
            <a:r>
              <a:rPr lang="fa-IR" b="1" dirty="0" smtClean="0">
                <a:solidFill>
                  <a:srgbClr val="C00000"/>
                </a:solidFill>
                <a:cs typeface="+mj-cs"/>
              </a:rPr>
              <a:t>کاهش تون عضلانی</a:t>
            </a:r>
          </a:p>
          <a:p>
            <a:pPr algn="r" rtl="1">
              <a:buClr>
                <a:srgbClr val="FF0000"/>
              </a:buClr>
            </a:pPr>
            <a:r>
              <a:rPr lang="fa-IR" b="1" dirty="0" smtClean="0">
                <a:solidFill>
                  <a:srgbClr val="C00000"/>
                </a:solidFill>
                <a:cs typeface="+mj-cs"/>
              </a:rPr>
              <a:t>پوست رنگ پریده یا سیانوز</a:t>
            </a:r>
          </a:p>
          <a:p>
            <a:pPr algn="r" rtl="1">
              <a:buClr>
                <a:srgbClr val="FF0000"/>
              </a:buClr>
            </a:pPr>
            <a:r>
              <a:rPr lang="fa-IR" b="1" dirty="0" smtClean="0">
                <a:solidFill>
                  <a:srgbClr val="C00000"/>
                </a:solidFill>
                <a:cs typeface="+mj-cs"/>
              </a:rPr>
              <a:t>اشباع اکسیژن پایین</a:t>
            </a:r>
          </a:p>
          <a:p>
            <a:pPr algn="r" rtl="1">
              <a:buClr>
                <a:srgbClr val="FF0000"/>
              </a:buClr>
            </a:pPr>
            <a:r>
              <a:rPr lang="fa-IR" b="1" dirty="0" smtClean="0">
                <a:solidFill>
                  <a:srgbClr val="C00000"/>
                </a:solidFill>
                <a:cs typeface="+mj-cs"/>
              </a:rPr>
              <a:t>فشار خون پایین</a:t>
            </a:r>
            <a:endParaRPr lang="fa-IR" b="1" dirty="0">
              <a:solidFill>
                <a:srgbClr val="C00000"/>
              </a:solidFill>
              <a:cs typeface="+mj-cs"/>
            </a:endParaRPr>
          </a:p>
          <a:p>
            <a:pPr algn="r" rtl="1">
              <a:buClr>
                <a:srgbClr val="FF0000"/>
              </a:buClr>
            </a:pPr>
            <a:endParaRPr lang="fa-IR" sz="2400" b="1" dirty="0">
              <a:cs typeface="B Nazanin" panose="00000400000000000000" pitchFamily="2" charset="-78"/>
            </a:endParaRPr>
          </a:p>
          <a:p>
            <a:pPr marL="0" indent="0" algn="r" rtl="1">
              <a:buClr>
                <a:srgbClr val="FF0000"/>
              </a:buClr>
              <a:buNone/>
            </a:pPr>
            <a:endParaRPr lang="fa-IR" sz="2400" b="1" dirty="0">
              <a:cs typeface="B Nazanin" panose="00000400000000000000" pitchFamily="2" charset="-78"/>
            </a:endParaRPr>
          </a:p>
          <a:p>
            <a:pPr marL="0" indent="0" algn="r" rtl="1">
              <a:buClr>
                <a:srgbClr val="FF0000"/>
              </a:buClr>
              <a:buNone/>
            </a:pPr>
            <a:endParaRPr lang="fa-IR" sz="2400" b="1" dirty="0">
              <a:cs typeface="B Nazanin" panose="00000400000000000000" pitchFamily="2" charset="-78"/>
            </a:endParaRPr>
          </a:p>
          <a:p>
            <a:pPr algn="r" rtl="1">
              <a:buClr>
                <a:srgbClr val="FF0000"/>
              </a:buClr>
            </a:pPr>
            <a:endParaRPr lang="en-GB" sz="2400" b="1" dirty="0">
              <a:cs typeface="B Nazanin" panose="00000400000000000000" pitchFamily="2" charset="-78"/>
            </a:endParaRPr>
          </a:p>
        </p:txBody>
      </p:sp>
    </p:spTree>
    <p:extLst>
      <p:ext uri="{BB962C8B-B14F-4D97-AF65-F5344CB8AC3E}">
        <p14:creationId xmlns:p14="http://schemas.microsoft.com/office/powerpoint/2010/main" val="30852227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fa-IR" sz="7200" dirty="0" smtClean="0"/>
              <a:t>نمودار گام به گام احیا</a:t>
            </a:r>
            <a:endParaRPr lang="en-US" sz="7200" dirty="0"/>
          </a:p>
        </p:txBody>
      </p:sp>
    </p:spTree>
    <p:extLst>
      <p:ext uri="{BB962C8B-B14F-4D97-AF65-F5344CB8AC3E}">
        <p14:creationId xmlns:p14="http://schemas.microsoft.com/office/powerpoint/2010/main" val="31327219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46210" y="1040007"/>
            <a:ext cx="8280920" cy="5620460"/>
          </a:xfrm>
          <a:ln/>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a:buNone/>
            </a:pPr>
            <a:r>
              <a:rPr lang="en-GB" sz="3800" b="1" dirty="0">
                <a:ln w="22225">
                  <a:solidFill>
                    <a:schemeClr val="accent2"/>
                  </a:solidFill>
                  <a:prstDash val="solid"/>
                </a:ln>
                <a:solidFill>
                  <a:schemeClr val="accent2">
                    <a:lumMod val="40000"/>
                    <a:lumOff val="60000"/>
                  </a:schemeClr>
                </a:solidFill>
              </a:rPr>
              <a:t>                                              </a:t>
            </a:r>
            <a:r>
              <a:rPr lang="fa-IR" sz="3800" b="1" dirty="0" smtClean="0">
                <a:ln w="22225">
                  <a:solidFill>
                    <a:schemeClr val="accent2"/>
                  </a:solidFill>
                  <a:prstDash val="solid"/>
                </a:ln>
                <a:solidFill>
                  <a:schemeClr val="accent2">
                    <a:lumMod val="40000"/>
                    <a:lumOff val="60000"/>
                  </a:schemeClr>
                </a:solidFill>
              </a:rPr>
              <a:t>بله</a:t>
            </a:r>
            <a:r>
              <a:rPr lang="en-GB" sz="3800" b="1" dirty="0" smtClean="0">
                <a:ln w="22225">
                  <a:solidFill>
                    <a:schemeClr val="accent2"/>
                  </a:solidFill>
                  <a:prstDash val="solid"/>
                </a:ln>
                <a:solidFill>
                  <a:schemeClr val="accent2">
                    <a:lumMod val="40000"/>
                    <a:lumOff val="60000"/>
                  </a:schemeClr>
                </a:solidFill>
              </a:rPr>
              <a:t>    </a:t>
            </a:r>
            <a:endParaRPr lang="en-GB" sz="3800" b="1" dirty="0">
              <a:ln w="22225">
                <a:solidFill>
                  <a:schemeClr val="accent2"/>
                </a:solidFill>
                <a:prstDash val="solid"/>
              </a:ln>
              <a:solidFill>
                <a:schemeClr val="accent2">
                  <a:lumMod val="40000"/>
                  <a:lumOff val="60000"/>
                </a:schemeClr>
              </a:solidFill>
            </a:endParaRPr>
          </a:p>
          <a:p>
            <a:pPr>
              <a:buNone/>
            </a:pPr>
            <a:r>
              <a:rPr lang="en-GB" sz="1800" b="1" dirty="0"/>
              <a:t>                                                       </a:t>
            </a:r>
          </a:p>
          <a:p>
            <a:pPr>
              <a:buNone/>
            </a:pPr>
            <a:r>
              <a:rPr lang="en-GB" sz="1800" b="1" dirty="0"/>
              <a:t>            </a:t>
            </a:r>
          </a:p>
          <a:p>
            <a:pPr>
              <a:buNone/>
            </a:pPr>
            <a:r>
              <a:rPr lang="en-GB" sz="1800" b="1" dirty="0"/>
              <a:t>                        </a:t>
            </a:r>
          </a:p>
          <a:p>
            <a:pPr>
              <a:buNone/>
            </a:pPr>
            <a:endParaRPr lang="en-GB" sz="1800" b="1" dirty="0"/>
          </a:p>
          <a:p>
            <a:pPr>
              <a:buNone/>
            </a:pPr>
            <a:r>
              <a:rPr lang="en-GB" sz="1800" b="1" dirty="0"/>
              <a:t>                                                </a:t>
            </a:r>
          </a:p>
          <a:p>
            <a:pPr>
              <a:buNone/>
            </a:pPr>
            <a:r>
              <a:rPr lang="en-GB" sz="4400" b="1" dirty="0"/>
              <a:t>                </a:t>
            </a:r>
            <a:endParaRPr lang="en-GB" sz="1800" b="1" dirty="0">
              <a:solidFill>
                <a:srgbClr val="C00000"/>
              </a:solidFill>
            </a:endParaRPr>
          </a:p>
          <a:p>
            <a:pPr>
              <a:buNone/>
            </a:pPr>
            <a:r>
              <a:rPr lang="en-GB" sz="4400" b="1" dirty="0"/>
              <a:t>                                                </a:t>
            </a:r>
          </a:p>
          <a:p>
            <a:pPr>
              <a:buNone/>
            </a:pPr>
            <a:r>
              <a:rPr lang="en-GB" sz="4400" b="1" dirty="0"/>
              <a:t>                                                      </a:t>
            </a:r>
          </a:p>
          <a:p>
            <a:pPr>
              <a:buNone/>
            </a:pPr>
            <a:r>
              <a:rPr lang="en-GB" sz="1800" b="1" dirty="0">
                <a:solidFill>
                  <a:srgbClr val="C00000"/>
                </a:solidFill>
              </a:rPr>
              <a:t>                                                                                                                         </a:t>
            </a:r>
          </a:p>
          <a:p>
            <a:pPr>
              <a:buNone/>
            </a:pPr>
            <a:r>
              <a:rPr lang="en-GB" sz="1800" b="1" dirty="0">
                <a:solidFill>
                  <a:srgbClr val="C00000"/>
                </a:solidFill>
              </a:rPr>
              <a:t>                                                                            </a:t>
            </a:r>
          </a:p>
          <a:p>
            <a:pPr>
              <a:buNone/>
            </a:pPr>
            <a:endParaRPr lang="en-GB" sz="1800" b="1" dirty="0">
              <a:solidFill>
                <a:srgbClr val="C00000"/>
              </a:solidFill>
            </a:endParaRPr>
          </a:p>
          <a:p>
            <a:pPr>
              <a:buNone/>
            </a:pPr>
            <a:r>
              <a:rPr lang="en-GB" sz="1800" b="1" dirty="0">
                <a:solidFill>
                  <a:srgbClr val="C00000"/>
                </a:solidFill>
              </a:rPr>
              <a:t>                                                                                                                    </a:t>
            </a:r>
          </a:p>
          <a:p>
            <a:pPr>
              <a:buNone/>
            </a:pPr>
            <a:r>
              <a:rPr lang="en-GB" sz="1800" b="1" dirty="0">
                <a:solidFill>
                  <a:srgbClr val="C00000"/>
                </a:solidFill>
              </a:rPr>
              <a:t>                                                       </a:t>
            </a:r>
          </a:p>
          <a:p>
            <a:pPr>
              <a:buNone/>
            </a:pPr>
            <a:r>
              <a:rPr lang="en-GB" sz="1800" b="1" dirty="0">
                <a:solidFill>
                  <a:srgbClr val="C00000"/>
                </a:solidFill>
              </a:rPr>
              <a:t>                                                                                                                          </a:t>
            </a:r>
          </a:p>
          <a:p>
            <a:pPr>
              <a:buNone/>
            </a:pPr>
            <a:r>
              <a:rPr lang="en-GB" sz="2000" b="1" dirty="0"/>
              <a:t> </a:t>
            </a:r>
            <a:endParaRPr lang="en-GB" sz="2200" b="1" dirty="0">
              <a:solidFill>
                <a:srgbClr val="C00000"/>
              </a:solidFill>
            </a:endParaRPr>
          </a:p>
          <a:p>
            <a:pPr>
              <a:buNone/>
            </a:pPr>
            <a:r>
              <a:rPr lang="en-GB" sz="2400" b="1" dirty="0"/>
              <a:t>                   </a:t>
            </a:r>
            <a:r>
              <a:rPr lang="fa-IR" sz="2400" b="1" dirty="0" smtClean="0"/>
              <a:t>بل</a:t>
            </a:r>
            <a:endParaRPr lang="en-GB" sz="2400" b="1" dirty="0"/>
          </a:p>
        </p:txBody>
      </p:sp>
      <p:sp>
        <p:nvSpPr>
          <p:cNvPr id="3" name="Flowchart: Decision 2"/>
          <p:cNvSpPr/>
          <p:nvPr/>
        </p:nvSpPr>
        <p:spPr>
          <a:xfrm>
            <a:off x="1511660" y="1115852"/>
            <a:ext cx="2772308" cy="908996"/>
          </a:xfrm>
          <a:prstGeom prst="flowChartDecision">
            <a:avLst/>
          </a:prstGeom>
        </p:spPr>
        <p:style>
          <a:lnRef idx="2">
            <a:schemeClr val="accent2"/>
          </a:lnRef>
          <a:fillRef idx="1">
            <a:schemeClr val="lt1"/>
          </a:fillRef>
          <a:effectRef idx="0">
            <a:schemeClr val="accent2"/>
          </a:effectRef>
          <a:fontRef idx="minor">
            <a:schemeClr val="dk1"/>
          </a:fontRef>
        </p:style>
        <p:txBody>
          <a:bodyPr rtlCol="0" anchor="ctr"/>
          <a:lstStyle/>
          <a:p>
            <a:pPr lvl="0" algn="ctr" rtl="1"/>
            <a:r>
              <a:rPr lang="fa-IR" sz="1100" b="1" dirty="0">
                <a:solidFill>
                  <a:prstClr val="black"/>
                </a:solidFill>
              </a:rPr>
              <a:t>نوزاد سررس است؟</a:t>
            </a:r>
            <a:endParaRPr lang="en-US" sz="1100" b="1" dirty="0">
              <a:solidFill>
                <a:prstClr val="black"/>
              </a:solidFill>
            </a:endParaRPr>
          </a:p>
          <a:p>
            <a:pPr lvl="0" algn="ctr" rtl="1"/>
            <a:r>
              <a:rPr lang="fa-IR" sz="1100" b="1" dirty="0" smtClean="0">
                <a:solidFill>
                  <a:prstClr val="black"/>
                </a:solidFill>
              </a:rPr>
              <a:t>نفس </a:t>
            </a:r>
            <a:r>
              <a:rPr lang="fa-IR" sz="1100" b="1" dirty="0">
                <a:solidFill>
                  <a:prstClr val="black"/>
                </a:solidFill>
              </a:rPr>
              <a:t>می کشد/ گریه میکند؟</a:t>
            </a:r>
            <a:endParaRPr lang="en-US" sz="1100" b="1" dirty="0">
              <a:solidFill>
                <a:prstClr val="black"/>
              </a:solidFill>
            </a:endParaRPr>
          </a:p>
          <a:p>
            <a:pPr lvl="0" algn="ctr" rtl="1"/>
            <a:r>
              <a:rPr lang="fa-IR" sz="1100" b="1" dirty="0">
                <a:solidFill>
                  <a:prstClr val="black"/>
                </a:solidFill>
              </a:rPr>
              <a:t>تونیسیته طبیعی است؟</a:t>
            </a:r>
            <a:endParaRPr lang="en-US" sz="1100" b="1" dirty="0">
              <a:solidFill>
                <a:prstClr val="black"/>
              </a:solidFill>
            </a:endParaRPr>
          </a:p>
        </p:txBody>
      </p:sp>
      <p:sp>
        <p:nvSpPr>
          <p:cNvPr id="6" name="Down Arrow 5"/>
          <p:cNvSpPr/>
          <p:nvPr/>
        </p:nvSpPr>
        <p:spPr>
          <a:xfrm>
            <a:off x="2866666" y="2060848"/>
            <a:ext cx="121158" cy="3510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a:off x="1475656" y="2442592"/>
            <a:ext cx="2952328" cy="914400"/>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r>
              <a:rPr lang="fa-IR" sz="1000" b="1" dirty="0" smtClean="0">
                <a:cs typeface="B Nazanin" panose="00000400000000000000" pitchFamily="2" charset="-78"/>
              </a:rPr>
              <a:t>گرم کردن خشک کردن تحریک وضعیت دادن راه هوایی پاک کردن ترشحات در صورت نیاز</a:t>
            </a:r>
            <a:endParaRPr lang="en-US" sz="1000" b="1" dirty="0">
              <a:cs typeface="B Nazanin" panose="00000400000000000000" pitchFamily="2" charset="-78"/>
            </a:endParaRP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1611" y="3411215"/>
            <a:ext cx="176213"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Flowchart: Decision 8"/>
          <p:cNvSpPr/>
          <p:nvPr/>
        </p:nvSpPr>
        <p:spPr>
          <a:xfrm>
            <a:off x="1547664" y="3789040"/>
            <a:ext cx="2736304" cy="1296144"/>
          </a:xfrm>
          <a:prstGeom prst="flowChartDecision">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91440" rIns="182880" bIns="45720" numCol="1" spcCol="0" rtlCol="0" fromWordArt="0" anchor="ctr" anchorCtr="0" forceAA="0" compatLnSpc="1">
            <a:prstTxWarp prst="textNoShape">
              <a:avLst/>
            </a:prstTxWarp>
            <a:noAutofit/>
          </a:bodyPr>
          <a:lstStyle/>
          <a:p>
            <a:pPr algn="ctr" rtl="1"/>
            <a:r>
              <a:rPr lang="fa-IR" sz="1100" b="1" dirty="0">
                <a:cs typeface="B Nazanin" panose="00000400000000000000" pitchFamily="2" charset="-78"/>
              </a:rPr>
              <a:t>ضربان قلب زیر 100 در دقیقه، تنفس نامنظم، </a:t>
            </a:r>
            <a:r>
              <a:rPr lang="fa-IR" sz="1600" b="1" dirty="0">
                <a:cs typeface="B Nazanin" panose="00000400000000000000" pitchFamily="2" charset="-78"/>
              </a:rPr>
              <a:t>یا آپنه؟</a:t>
            </a:r>
            <a:endParaRPr lang="en-US" sz="1600" b="1" dirty="0">
              <a:cs typeface="B Nazanin" panose="00000400000000000000" pitchFamily="2" charset="-78"/>
            </a:endParaRPr>
          </a:p>
        </p:txBody>
      </p:sp>
      <p:sp>
        <p:nvSpPr>
          <p:cNvPr id="10" name="Flowchart: Decision 9"/>
          <p:cNvSpPr/>
          <p:nvPr/>
        </p:nvSpPr>
        <p:spPr>
          <a:xfrm>
            <a:off x="4860032" y="3792959"/>
            <a:ext cx="2376264" cy="1368152"/>
          </a:xfrm>
          <a:prstGeom prst="flowChartDecision">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fa-IR" sz="1400" b="1" dirty="0">
                <a:solidFill>
                  <a:prstClr val="black"/>
                </a:solidFill>
                <a:cs typeface="B Nazanin" panose="00000400000000000000" pitchFamily="2" charset="-78"/>
              </a:rPr>
              <a:t>تنفس مشکل یا سیانوز پایدار؟ </a:t>
            </a:r>
            <a:r>
              <a:rPr lang="en-US" sz="1400" b="1" dirty="0">
                <a:solidFill>
                  <a:prstClr val="black"/>
                </a:solidFill>
                <a:cs typeface="B Nazanin" panose="00000400000000000000" pitchFamily="2" charset="-78"/>
              </a:rPr>
              <a:t> </a:t>
            </a:r>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4373978" y="4427398"/>
            <a:ext cx="486054" cy="81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1611" y="5139407"/>
            <a:ext cx="176213"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9963" y="5211415"/>
            <a:ext cx="176213"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Flowchart: Connector 13"/>
          <p:cNvSpPr/>
          <p:nvPr/>
        </p:nvSpPr>
        <p:spPr>
          <a:xfrm>
            <a:off x="7668344" y="5805264"/>
            <a:ext cx="457200" cy="457200"/>
          </a:xfrm>
          <a:prstGeom prst="flowChartConnector">
            <a:avLst/>
          </a:prstGeom>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t>B </a:t>
            </a:r>
          </a:p>
        </p:txBody>
      </p:sp>
      <p:sp>
        <p:nvSpPr>
          <p:cNvPr id="11" name="Rectangle 10"/>
          <p:cNvSpPr/>
          <p:nvPr/>
        </p:nvSpPr>
        <p:spPr>
          <a:xfrm>
            <a:off x="1547664" y="5517232"/>
            <a:ext cx="2736304" cy="66064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a-IR" b="1" dirty="0">
                <a:cs typeface="B Nazanin" panose="00000400000000000000" pitchFamily="2" charset="-78"/>
              </a:rPr>
              <a:t>،</a:t>
            </a:r>
            <a:r>
              <a:rPr lang="en-US" b="1" dirty="0">
                <a:cs typeface="B Nazanin" panose="00000400000000000000" pitchFamily="2" charset="-78"/>
              </a:rPr>
              <a:t>PPV</a:t>
            </a:r>
            <a:endParaRPr lang="fa-IR" b="1" dirty="0">
              <a:cs typeface="B Nazanin" panose="00000400000000000000" pitchFamily="2" charset="-78"/>
            </a:endParaRPr>
          </a:p>
          <a:p>
            <a:pPr algn="ctr" rtl="1"/>
            <a:r>
              <a:rPr lang="fa-IR" b="1" dirty="0">
                <a:cs typeface="B Nazanin" panose="00000400000000000000" pitchFamily="2" charset="-78"/>
              </a:rPr>
              <a:t>پایش</a:t>
            </a:r>
            <a:r>
              <a:rPr lang="en-US" b="1" dirty="0">
                <a:cs typeface="B Nazanin" panose="00000400000000000000" pitchFamily="2" charset="-78"/>
              </a:rPr>
              <a:t>Spo</a:t>
            </a:r>
            <a:r>
              <a:rPr lang="en-US" b="1" baseline="-25000" dirty="0">
                <a:cs typeface="B Nazanin" panose="00000400000000000000" pitchFamily="2" charset="-78"/>
              </a:rPr>
              <a:t>2</a:t>
            </a:r>
            <a:r>
              <a:rPr lang="en-US" b="1" dirty="0">
                <a:cs typeface="B Nazanin" panose="00000400000000000000" pitchFamily="2" charset="-78"/>
              </a:rPr>
              <a:t>  </a:t>
            </a:r>
            <a:r>
              <a:rPr lang="fa-IR" b="1" dirty="0">
                <a:cs typeface="B Nazanin" panose="00000400000000000000" pitchFamily="2" charset="-78"/>
              </a:rPr>
              <a:t> </a:t>
            </a:r>
            <a:r>
              <a:rPr lang="fa-IR" b="1" dirty="0" smtClean="0">
                <a:cs typeface="B Nazanin" panose="00000400000000000000" pitchFamily="2" charset="-78"/>
              </a:rPr>
              <a:t>پایش قلبی </a:t>
            </a:r>
            <a:r>
              <a:rPr lang="en-US" b="1" dirty="0" smtClean="0">
                <a:cs typeface="B Nazanin" panose="00000400000000000000" pitchFamily="2" charset="-78"/>
              </a:rPr>
              <a:t> </a:t>
            </a:r>
            <a:endParaRPr lang="en-US" b="1" dirty="0">
              <a:cs typeface="B Nazanin" panose="00000400000000000000" pitchFamily="2" charset="-78"/>
            </a:endParaRPr>
          </a:p>
        </p:txBody>
      </p:sp>
      <p:sp>
        <p:nvSpPr>
          <p:cNvPr id="16" name="Rectangle 15"/>
          <p:cNvSpPr/>
          <p:nvPr/>
        </p:nvSpPr>
        <p:spPr>
          <a:xfrm>
            <a:off x="4860032" y="5362876"/>
            <a:ext cx="2592288" cy="109046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a-IR" sz="1400" b="1" dirty="0" smtClean="0">
                <a:cs typeface="B Nazanin" panose="00000400000000000000" pitchFamily="2" charset="-78"/>
              </a:rPr>
              <a:t>وضعیت دادن راه هوایی</a:t>
            </a:r>
          </a:p>
          <a:p>
            <a:pPr algn="ctr"/>
            <a:r>
              <a:rPr lang="fa-IR" sz="1400" b="1" dirty="0" smtClean="0">
                <a:cs typeface="B Nazanin" panose="00000400000000000000" pitchFamily="2" charset="-78"/>
              </a:rPr>
              <a:t>پاک کردن ترشحات</a:t>
            </a:r>
          </a:p>
          <a:p>
            <a:pPr algn="ctr" rtl="1"/>
            <a:r>
              <a:rPr lang="en-US" sz="1400" b="1" dirty="0" smtClean="0">
                <a:cs typeface="B Nazanin" panose="00000400000000000000" pitchFamily="2" charset="-78"/>
              </a:rPr>
              <a:t>Spo</a:t>
            </a:r>
            <a:r>
              <a:rPr lang="en-US" sz="1400" b="1" baseline="-25000" dirty="0" smtClean="0">
                <a:cs typeface="B Nazanin" panose="00000400000000000000" pitchFamily="2" charset="-78"/>
              </a:rPr>
              <a:t>2</a:t>
            </a:r>
            <a:r>
              <a:rPr lang="fa-IR" sz="1400" b="1" dirty="0" smtClean="0">
                <a:cs typeface="B Nazanin" panose="00000400000000000000" pitchFamily="2" charset="-78"/>
              </a:rPr>
              <a:t> را پایش کنید </a:t>
            </a:r>
          </a:p>
          <a:p>
            <a:pPr algn="ctr"/>
            <a:r>
              <a:rPr lang="en-US" b="1" dirty="0" smtClean="0">
                <a:cs typeface="B Nazanin" panose="00000400000000000000" pitchFamily="2" charset="-78"/>
              </a:rPr>
              <a:t>CPAP</a:t>
            </a:r>
            <a:r>
              <a:rPr lang="fa-IR" b="1" dirty="0" smtClean="0">
                <a:cs typeface="B Nazanin" panose="00000400000000000000" pitchFamily="2" charset="-78"/>
              </a:rPr>
              <a:t> </a:t>
            </a:r>
            <a:endParaRPr lang="en-US" b="1" dirty="0">
              <a:cs typeface="B Nazanin" panose="00000400000000000000" pitchFamily="2" charset="-78"/>
            </a:endParaRPr>
          </a:p>
        </p:txBody>
      </p:sp>
      <p:cxnSp>
        <p:nvCxnSpPr>
          <p:cNvPr id="19" name="Straight Connector 18"/>
          <p:cNvCxnSpPr/>
          <p:nvPr/>
        </p:nvCxnSpPr>
        <p:spPr>
          <a:xfrm>
            <a:off x="1115616" y="692696"/>
            <a:ext cx="0" cy="3600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15616" y="4653136"/>
            <a:ext cx="0" cy="1368152"/>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67543" y="836712"/>
            <a:ext cx="930431" cy="504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a-IR" sz="2000" b="1" dirty="0">
                <a:solidFill>
                  <a:srgbClr val="C00000"/>
                </a:solidFill>
                <a:cs typeface="B Nazanin" panose="00000400000000000000" pitchFamily="2" charset="-78"/>
              </a:rPr>
              <a:t>تولد</a:t>
            </a:r>
            <a:endParaRPr lang="en-US" sz="2000" b="1" dirty="0">
              <a:solidFill>
                <a:srgbClr val="C00000"/>
              </a:solidFill>
              <a:cs typeface="B Nazanin" panose="00000400000000000000" pitchFamily="2" charset="-78"/>
            </a:endParaRPr>
          </a:p>
        </p:txBody>
      </p:sp>
      <p:sp>
        <p:nvSpPr>
          <p:cNvPr id="4" name="Rectangle 3"/>
          <p:cNvSpPr/>
          <p:nvPr/>
        </p:nvSpPr>
        <p:spPr>
          <a:xfrm>
            <a:off x="323528" y="4368803"/>
            <a:ext cx="1224136" cy="39077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a-IR" sz="2000" b="1" dirty="0">
                <a:solidFill>
                  <a:srgbClr val="C00000"/>
                </a:solidFill>
                <a:cs typeface="B Nazanin" panose="00000400000000000000" pitchFamily="2" charset="-78"/>
              </a:rPr>
              <a:t>30 ثانیه</a:t>
            </a:r>
            <a:endParaRPr lang="en-US" sz="2000" b="1" dirty="0">
              <a:solidFill>
                <a:srgbClr val="C00000"/>
              </a:solidFill>
              <a:cs typeface="B Nazanin" panose="00000400000000000000" pitchFamily="2" charset="-78"/>
            </a:endParaRPr>
          </a:p>
        </p:txBody>
      </p:sp>
      <p:sp>
        <p:nvSpPr>
          <p:cNvPr id="7" name="Rectangle 6"/>
          <p:cNvSpPr/>
          <p:nvPr/>
        </p:nvSpPr>
        <p:spPr>
          <a:xfrm>
            <a:off x="345232" y="6021287"/>
            <a:ext cx="1130424" cy="34731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a-IR" sz="2000" b="1" dirty="0">
                <a:solidFill>
                  <a:srgbClr val="C00000"/>
                </a:solidFill>
                <a:cs typeface="B Nazanin" panose="00000400000000000000" pitchFamily="2" charset="-78"/>
              </a:rPr>
              <a:t>60 ثانیه</a:t>
            </a:r>
            <a:endParaRPr lang="en-US" sz="2000" b="1" dirty="0">
              <a:solidFill>
                <a:srgbClr val="C00000"/>
              </a:solidFill>
              <a:cs typeface="B Nazanin" panose="00000400000000000000" pitchFamily="2" charset="-78"/>
            </a:endParaRPr>
          </a:p>
        </p:txBody>
      </p:sp>
      <p:sp>
        <p:nvSpPr>
          <p:cNvPr id="12" name="Rectangle 11"/>
          <p:cNvSpPr/>
          <p:nvPr/>
        </p:nvSpPr>
        <p:spPr>
          <a:xfrm>
            <a:off x="2289448" y="2132856"/>
            <a:ext cx="698376" cy="22499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a-IR" sz="2000" b="1" dirty="0">
                <a:solidFill>
                  <a:srgbClr val="C00000"/>
                </a:solidFill>
                <a:cs typeface="B Nazanin" panose="00000400000000000000" pitchFamily="2" charset="-78"/>
              </a:rPr>
              <a:t>خیر</a:t>
            </a:r>
            <a:endParaRPr lang="en-US" sz="2000" b="1" dirty="0">
              <a:solidFill>
                <a:srgbClr val="C00000"/>
              </a:solidFill>
              <a:cs typeface="B Nazanin" panose="00000400000000000000" pitchFamily="2" charset="-78"/>
            </a:endParaRPr>
          </a:p>
        </p:txBody>
      </p:sp>
      <p:sp>
        <p:nvSpPr>
          <p:cNvPr id="13" name="Rectangle 12"/>
          <p:cNvSpPr/>
          <p:nvPr/>
        </p:nvSpPr>
        <p:spPr>
          <a:xfrm>
            <a:off x="4067944" y="4038758"/>
            <a:ext cx="792088" cy="4703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a-IR" sz="2000" b="1" dirty="0">
                <a:solidFill>
                  <a:srgbClr val="C00000"/>
                </a:solidFill>
                <a:cs typeface="B Nazanin" panose="00000400000000000000" pitchFamily="2" charset="-78"/>
              </a:rPr>
              <a:t>خیر</a:t>
            </a:r>
            <a:endParaRPr lang="en-US" sz="2000" b="1" dirty="0">
              <a:solidFill>
                <a:srgbClr val="C00000"/>
              </a:solidFill>
              <a:cs typeface="B Nazanin" panose="00000400000000000000" pitchFamily="2" charset="-78"/>
            </a:endParaRPr>
          </a:p>
        </p:txBody>
      </p:sp>
      <p:sp>
        <p:nvSpPr>
          <p:cNvPr id="15" name="Rectangle 14"/>
          <p:cNvSpPr/>
          <p:nvPr/>
        </p:nvSpPr>
        <p:spPr>
          <a:xfrm>
            <a:off x="2123729" y="5117728"/>
            <a:ext cx="720080" cy="31476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a-IR" sz="1400" b="1" dirty="0">
                <a:solidFill>
                  <a:srgbClr val="C00000"/>
                </a:solidFill>
                <a:cs typeface="B Nazanin" panose="00000400000000000000" pitchFamily="2" charset="-78"/>
              </a:rPr>
              <a:t>بلی</a:t>
            </a:r>
            <a:endParaRPr lang="en-US" sz="1400" b="1" dirty="0">
              <a:solidFill>
                <a:srgbClr val="C00000"/>
              </a:solidFill>
              <a:cs typeface="B Nazanin" panose="00000400000000000000" pitchFamily="2" charset="-78"/>
            </a:endParaRPr>
          </a:p>
        </p:txBody>
      </p:sp>
      <p:sp>
        <p:nvSpPr>
          <p:cNvPr id="17" name="Rectangle 16"/>
          <p:cNvSpPr/>
          <p:nvPr/>
        </p:nvSpPr>
        <p:spPr>
          <a:xfrm>
            <a:off x="5511911" y="5215413"/>
            <a:ext cx="504056" cy="10231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a-IR" sz="1400" b="1" dirty="0" smtClean="0">
                <a:solidFill>
                  <a:srgbClr val="C00000"/>
                </a:solidFill>
                <a:cs typeface="B Nazanin" panose="00000400000000000000" pitchFamily="2" charset="-78"/>
              </a:rPr>
              <a:t>بله</a:t>
            </a:r>
            <a:endParaRPr lang="en-US" sz="1400" b="1" dirty="0">
              <a:solidFill>
                <a:srgbClr val="C00000"/>
              </a:solidFill>
              <a:cs typeface="B Nazanin" panose="00000400000000000000" pitchFamily="2" charset="-78"/>
            </a:endParaRPr>
          </a:p>
        </p:txBody>
      </p:sp>
      <p:sp>
        <p:nvSpPr>
          <p:cNvPr id="20" name="Rectangle 19"/>
          <p:cNvSpPr/>
          <p:nvPr/>
        </p:nvSpPr>
        <p:spPr>
          <a:xfrm>
            <a:off x="1536809" y="147229"/>
            <a:ext cx="3237110" cy="6910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مشاوره پیش از تولد</a:t>
            </a:r>
          </a:p>
          <a:p>
            <a:pPr algn="ctr"/>
            <a:r>
              <a:rPr lang="fa-IR" dirty="0" smtClean="0"/>
              <a:t>نشست پیش از احیا</a:t>
            </a:r>
          </a:p>
          <a:p>
            <a:pPr algn="ctr"/>
            <a:r>
              <a:rPr lang="fa-IR" dirty="0" smtClean="0"/>
              <a:t>امتحان کردن وسایل</a:t>
            </a:r>
            <a:endParaRPr lang="en-US" dirty="0"/>
          </a:p>
        </p:txBody>
      </p:sp>
      <p:sp>
        <p:nvSpPr>
          <p:cNvPr id="21" name="Right Arrow 20"/>
          <p:cNvSpPr/>
          <p:nvPr/>
        </p:nvSpPr>
        <p:spPr>
          <a:xfrm>
            <a:off x="4397653" y="1491296"/>
            <a:ext cx="1021922" cy="1919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6108833" y="1040007"/>
            <a:ext cx="914400" cy="914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a-IR" sz="900" dirty="0" smtClean="0"/>
              <a:t>ماندن با مادر برای گام های نخستین</a:t>
            </a:r>
          </a:p>
          <a:p>
            <a:pPr algn="ctr"/>
            <a:r>
              <a:rPr lang="fa-IR" sz="900" dirty="0" smtClean="0"/>
              <a:t>مراقبت معمول ارزیابی پیوسته</a:t>
            </a:r>
            <a:endParaRPr lang="en-US" sz="900" dirty="0"/>
          </a:p>
        </p:txBody>
      </p:sp>
    </p:spTree>
    <p:extLst>
      <p:ext uri="{BB962C8B-B14F-4D97-AF65-F5344CB8AC3E}">
        <p14:creationId xmlns:p14="http://schemas.microsoft.com/office/powerpoint/2010/main" val="9293244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600200"/>
            <a:ext cx="8229600" cy="5141168"/>
          </a:xfrm>
        </p:spPr>
        <p:txBody>
          <a:bodyPr/>
          <a:lstStyle/>
          <a:p>
            <a:pPr marL="0" indent="0">
              <a:buNone/>
            </a:pPr>
            <a:r>
              <a:rPr lang="en-US" dirty="0"/>
              <a:t>                 </a:t>
            </a:r>
          </a:p>
          <a:p>
            <a:pPr marL="0" indent="0">
              <a:buNone/>
            </a:pPr>
            <a:endParaRPr lang="en-US" dirty="0"/>
          </a:p>
          <a:p>
            <a:pPr marL="0" indent="0">
              <a:buNone/>
            </a:pPr>
            <a:r>
              <a:rPr lang="en-US" dirty="0"/>
              <a:t>                              </a:t>
            </a:r>
            <a:endParaRPr lang="en-US" sz="1800" b="1" dirty="0">
              <a:solidFill>
                <a:srgbClr val="C00000"/>
              </a:solidFill>
            </a:endParaRPr>
          </a:p>
          <a:p>
            <a:pPr marL="0" indent="0">
              <a:buNone/>
            </a:pPr>
            <a:endParaRPr lang="en-US" sz="2000" b="1" dirty="0">
              <a:solidFill>
                <a:srgbClr val="C00000"/>
              </a:solidFill>
            </a:endParaRPr>
          </a:p>
          <a:p>
            <a:pPr marL="0" indent="0">
              <a:buNone/>
            </a:pPr>
            <a:r>
              <a:rPr lang="en-US" sz="1800" b="1" dirty="0">
                <a:solidFill>
                  <a:srgbClr val="C00000"/>
                </a:solidFill>
              </a:rPr>
              <a:t>                  </a:t>
            </a:r>
          </a:p>
          <a:p>
            <a:pPr marL="0" indent="0">
              <a:buNone/>
            </a:pPr>
            <a:endParaRPr lang="en-US" sz="2000" b="1" dirty="0">
              <a:solidFill>
                <a:srgbClr val="C00000"/>
              </a:solidFill>
            </a:endParaRPr>
          </a:p>
          <a:p>
            <a:pPr marL="0" indent="0">
              <a:buNone/>
            </a:pPr>
            <a:endParaRPr lang="en-US" sz="2000" b="1" dirty="0">
              <a:solidFill>
                <a:srgbClr val="C00000"/>
              </a:solidFill>
            </a:endParaRPr>
          </a:p>
          <a:p>
            <a:pPr marL="0" indent="0">
              <a:buNone/>
            </a:pPr>
            <a:endParaRPr lang="en-US" sz="2000" b="1" dirty="0">
              <a:solidFill>
                <a:srgbClr val="C00000"/>
              </a:solidFill>
            </a:endParaRPr>
          </a:p>
          <a:p>
            <a:pPr marL="0" indent="0">
              <a:buNone/>
            </a:pPr>
            <a:r>
              <a:rPr lang="en-US" sz="2000" b="1" dirty="0">
                <a:solidFill>
                  <a:srgbClr val="C00000"/>
                </a:solidFill>
              </a:rPr>
              <a:t>    </a:t>
            </a:r>
            <a:endParaRPr lang="en-US" sz="1800" b="1" dirty="0">
              <a:solidFill>
                <a:srgbClr val="C00000"/>
              </a:solidFill>
            </a:endParaRPr>
          </a:p>
          <a:p>
            <a:pPr marL="0" indent="0">
              <a:buNone/>
            </a:pPr>
            <a:endParaRPr lang="en-US" sz="2000" b="1" dirty="0">
              <a:solidFill>
                <a:srgbClr val="C00000"/>
              </a:solidFill>
            </a:endParaRPr>
          </a:p>
          <a:p>
            <a:pPr marL="0" indent="0">
              <a:buNone/>
            </a:pPr>
            <a:r>
              <a:rPr lang="en-US" sz="2000" b="1" dirty="0">
                <a:solidFill>
                  <a:srgbClr val="C00000"/>
                </a:solidFill>
              </a:rPr>
              <a:t>                  </a:t>
            </a:r>
            <a:endParaRPr lang="en-US" sz="1800" b="1" dirty="0">
              <a:solidFill>
                <a:srgbClr val="C00000"/>
              </a:solidFill>
            </a:endParaRPr>
          </a:p>
        </p:txBody>
      </p:sp>
      <p:sp>
        <p:nvSpPr>
          <p:cNvPr id="4" name="Rectangle 3"/>
          <p:cNvSpPr/>
          <p:nvPr/>
        </p:nvSpPr>
        <p:spPr>
          <a:xfrm>
            <a:off x="1115615" y="1722512"/>
            <a:ext cx="1990503" cy="75381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b="1" dirty="0">
                <a:solidFill>
                  <a:prstClr val="black"/>
                </a:solidFill>
                <a:cs typeface="B Nazanin" panose="00000400000000000000" pitchFamily="2" charset="-78"/>
              </a:rPr>
              <a:t>PPV</a:t>
            </a:r>
            <a:endParaRPr lang="fa-IR" b="1" dirty="0">
              <a:solidFill>
                <a:prstClr val="black"/>
              </a:solidFill>
              <a:cs typeface="B Nazanin" panose="00000400000000000000" pitchFamily="2" charset="-78"/>
            </a:endParaRPr>
          </a:p>
          <a:p>
            <a:pPr lvl="0" algn="ctr" rtl="1"/>
            <a:r>
              <a:rPr lang="fa-IR" b="1" dirty="0">
                <a:solidFill>
                  <a:prstClr val="black"/>
                </a:solidFill>
                <a:cs typeface="B Nazanin" panose="00000400000000000000" pitchFamily="2" charset="-78"/>
              </a:rPr>
              <a:t>پایش</a:t>
            </a:r>
            <a:r>
              <a:rPr lang="en-US" b="1" dirty="0">
                <a:solidFill>
                  <a:prstClr val="black"/>
                </a:solidFill>
                <a:cs typeface="B Nazanin" panose="00000400000000000000" pitchFamily="2" charset="-78"/>
              </a:rPr>
              <a:t>Spo</a:t>
            </a:r>
            <a:r>
              <a:rPr lang="en-US" b="1" baseline="-25000" dirty="0">
                <a:solidFill>
                  <a:prstClr val="black"/>
                </a:solidFill>
                <a:cs typeface="B Nazanin" panose="00000400000000000000" pitchFamily="2" charset="-78"/>
              </a:rPr>
              <a:t>2</a:t>
            </a:r>
            <a:r>
              <a:rPr lang="en-US" b="1" dirty="0">
                <a:solidFill>
                  <a:prstClr val="black"/>
                </a:solidFill>
                <a:cs typeface="B Nazanin" panose="00000400000000000000" pitchFamily="2" charset="-78"/>
              </a:rPr>
              <a:t>  </a:t>
            </a:r>
            <a:r>
              <a:rPr lang="fa-IR" b="1" dirty="0">
                <a:solidFill>
                  <a:prstClr val="black"/>
                </a:solidFill>
                <a:cs typeface="B Nazanin" panose="00000400000000000000" pitchFamily="2" charset="-78"/>
              </a:rPr>
              <a:t> </a:t>
            </a:r>
            <a:r>
              <a:rPr lang="fa-IR" b="1" dirty="0" smtClean="0">
                <a:solidFill>
                  <a:prstClr val="black"/>
                </a:solidFill>
                <a:cs typeface="B Nazanin" panose="00000400000000000000" pitchFamily="2" charset="-78"/>
              </a:rPr>
              <a:t>پایش قلبی </a:t>
            </a:r>
            <a:r>
              <a:rPr lang="en-US" b="1" dirty="0" smtClean="0">
                <a:solidFill>
                  <a:prstClr val="black"/>
                </a:solidFill>
                <a:cs typeface="B Nazanin" panose="00000400000000000000" pitchFamily="2" charset="-78"/>
              </a:rPr>
              <a:t> </a:t>
            </a:r>
            <a:endParaRPr lang="en-US" b="1" dirty="0">
              <a:solidFill>
                <a:prstClr val="black"/>
              </a:solidFill>
              <a:cs typeface="B Nazanin" panose="00000400000000000000" pitchFamily="2" charset="-78"/>
            </a:endParaRPr>
          </a:p>
        </p:txBody>
      </p:sp>
      <p:sp>
        <p:nvSpPr>
          <p:cNvPr id="5" name="Rectangle 4"/>
          <p:cNvSpPr/>
          <p:nvPr/>
        </p:nvSpPr>
        <p:spPr>
          <a:xfrm>
            <a:off x="4186238" y="1443038"/>
            <a:ext cx="2478458" cy="977850"/>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lvl="0" algn="ctr"/>
            <a:r>
              <a:rPr lang="fa-IR" sz="1000" b="1" dirty="0" smtClean="0">
                <a:solidFill>
                  <a:prstClr val="black"/>
                </a:solidFill>
                <a:cs typeface="B Nazanin" panose="00000400000000000000" pitchFamily="2" charset="-78"/>
              </a:rPr>
              <a:t>وضعیت دادن راه هوایی </a:t>
            </a:r>
          </a:p>
          <a:p>
            <a:pPr lvl="0" algn="ctr"/>
            <a:r>
              <a:rPr lang="fa-IR" sz="1000" b="1" dirty="0" smtClean="0">
                <a:solidFill>
                  <a:prstClr val="black"/>
                </a:solidFill>
                <a:cs typeface="B Nazanin" panose="00000400000000000000" pitchFamily="2" charset="-78"/>
              </a:rPr>
              <a:t>پاک کردن ترشحات </a:t>
            </a:r>
          </a:p>
          <a:p>
            <a:pPr lvl="0" algn="ctr"/>
            <a:r>
              <a:rPr lang="fa-IR" sz="1000" b="1" dirty="0" smtClean="0">
                <a:solidFill>
                  <a:prstClr val="black"/>
                </a:solidFill>
                <a:cs typeface="B Nazanin" panose="00000400000000000000" pitchFamily="2" charset="-78"/>
              </a:rPr>
              <a:t>پالس اکسی متری </a:t>
            </a:r>
          </a:p>
          <a:p>
            <a:pPr lvl="0" algn="ctr"/>
            <a:r>
              <a:rPr lang="fa-IR" sz="1000" b="1" dirty="0" smtClean="0">
                <a:solidFill>
                  <a:prstClr val="black"/>
                </a:solidFill>
                <a:cs typeface="B Nazanin" panose="00000400000000000000" pitchFamily="2" charset="-78"/>
              </a:rPr>
              <a:t>اکسیژن در صورت نیاز </a:t>
            </a:r>
            <a:endParaRPr lang="en-US" sz="1000" b="1" dirty="0" smtClean="0">
              <a:solidFill>
                <a:prstClr val="black"/>
              </a:solidFill>
              <a:cs typeface="B Nazanin" panose="00000400000000000000" pitchFamily="2" charset="-78"/>
            </a:endParaRPr>
          </a:p>
          <a:p>
            <a:pPr lvl="0" algn="ctr"/>
            <a:r>
              <a:rPr lang="en-US" b="1" dirty="0" smtClean="0">
                <a:solidFill>
                  <a:prstClr val="black"/>
                </a:solidFill>
                <a:cs typeface="B Nazanin" panose="00000400000000000000" pitchFamily="2" charset="-78"/>
              </a:rPr>
              <a:t>CPAP</a:t>
            </a:r>
            <a:r>
              <a:rPr lang="fa-IR" b="1" dirty="0" smtClean="0">
                <a:solidFill>
                  <a:prstClr val="black"/>
                </a:solidFill>
                <a:cs typeface="B Nazanin" panose="00000400000000000000" pitchFamily="2" charset="-78"/>
              </a:rPr>
              <a:t> </a:t>
            </a:r>
            <a:endParaRPr lang="en-US" b="1" dirty="0">
              <a:solidFill>
                <a:prstClr val="black"/>
              </a:solidFill>
              <a:cs typeface="B Nazanin" panose="00000400000000000000" pitchFamily="2" charset="-78"/>
            </a:endParaRPr>
          </a:p>
        </p:txBody>
      </p:sp>
      <p:sp>
        <p:nvSpPr>
          <p:cNvPr id="6" name="Flowchart: Decision 5"/>
          <p:cNvSpPr/>
          <p:nvPr/>
        </p:nvSpPr>
        <p:spPr>
          <a:xfrm>
            <a:off x="1043609" y="2836364"/>
            <a:ext cx="2062509" cy="1024683"/>
          </a:xfrm>
          <a:prstGeom prst="flowChartDecision">
            <a:avLst/>
          </a:prstGeom>
        </p:spPr>
        <p:style>
          <a:lnRef idx="2">
            <a:schemeClr val="accent2"/>
          </a:lnRef>
          <a:fillRef idx="1">
            <a:schemeClr val="lt1"/>
          </a:fillRef>
          <a:effectRef idx="0">
            <a:schemeClr val="accent2"/>
          </a:effectRef>
          <a:fontRef idx="minor">
            <a:schemeClr val="dk1"/>
          </a:fontRef>
        </p:style>
        <p:txBody>
          <a:bodyPr tIns="91440" rIns="182880" rtlCol="0" anchor="ctr"/>
          <a:lstStyle/>
          <a:p>
            <a:pPr algn="ctr"/>
            <a:r>
              <a:rPr lang="fa-IR" sz="1400" b="1" dirty="0">
                <a:cs typeface="B Nazanin" panose="00000400000000000000" pitchFamily="2" charset="-78"/>
              </a:rPr>
              <a:t>ضربان قلب زیر 100  در دقیقه؟</a:t>
            </a:r>
            <a:endParaRPr lang="en-US" sz="1400" b="1" dirty="0">
              <a:cs typeface="B Nazanin" panose="00000400000000000000" pitchFamily="2" charset="-78"/>
            </a:endParaRPr>
          </a:p>
        </p:txBody>
      </p:sp>
      <p:sp>
        <p:nvSpPr>
          <p:cNvPr id="7" name="Flowchart: Decision 6"/>
          <p:cNvSpPr/>
          <p:nvPr/>
        </p:nvSpPr>
        <p:spPr>
          <a:xfrm>
            <a:off x="1115616" y="5157192"/>
            <a:ext cx="1872208" cy="865256"/>
          </a:xfrm>
          <a:prstGeom prst="flowChartDecision">
            <a:avLst/>
          </a:prstGeom>
        </p:spPr>
        <p:style>
          <a:lnRef idx="2">
            <a:schemeClr val="accent2"/>
          </a:lnRef>
          <a:fillRef idx="1">
            <a:schemeClr val="lt1"/>
          </a:fillRef>
          <a:effectRef idx="0">
            <a:schemeClr val="accent2"/>
          </a:effectRef>
          <a:fontRef idx="minor">
            <a:schemeClr val="dk1"/>
          </a:fontRef>
        </p:style>
        <p:txBody>
          <a:bodyPr tIns="91440" rIns="91440" rtlCol="0" anchor="ctr"/>
          <a:lstStyle/>
          <a:p>
            <a:pPr algn="ctr"/>
            <a:r>
              <a:rPr lang="fa-IR" sz="1000" b="1" dirty="0">
                <a:cs typeface="B Nazanin" panose="00000400000000000000" pitchFamily="2" charset="-78"/>
              </a:rPr>
              <a:t>ضربان قلب زیر 60 در دقیقه؟ </a:t>
            </a:r>
            <a:endParaRPr lang="en-US" sz="1000" b="1" dirty="0">
              <a:cs typeface="B Nazanin" panose="00000400000000000000" pitchFamily="2" charset="-78"/>
            </a:endParaRPr>
          </a:p>
        </p:txBody>
      </p:sp>
      <p:sp>
        <p:nvSpPr>
          <p:cNvPr id="8" name="Flowchart: Process 7"/>
          <p:cNvSpPr/>
          <p:nvPr/>
        </p:nvSpPr>
        <p:spPr>
          <a:xfrm>
            <a:off x="1187624" y="4149080"/>
            <a:ext cx="1800200" cy="612648"/>
          </a:xfrm>
          <a:prstGeom prst="flowChartProcess">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a-IR" sz="900" b="1" dirty="0" smtClean="0">
                <a:cs typeface="B Nazanin" panose="00000400000000000000" pitchFamily="2" charset="-78"/>
              </a:rPr>
              <a:t>اطمینان از تهویه مناسب</a:t>
            </a:r>
          </a:p>
          <a:p>
            <a:pPr algn="ctr"/>
            <a:r>
              <a:rPr lang="fa-IR" sz="900" b="1" dirty="0" smtClean="0">
                <a:cs typeface="B Nazanin" panose="00000400000000000000" pitchFamily="2" charset="-78"/>
              </a:rPr>
              <a:t>مدنظر داشتن لوله نای یا ماسک حنجره ای</a:t>
            </a:r>
          </a:p>
          <a:p>
            <a:pPr algn="ctr"/>
            <a:r>
              <a:rPr lang="fa-IR" sz="900" b="1" dirty="0" smtClean="0">
                <a:cs typeface="B Nazanin" panose="00000400000000000000" pitchFamily="2" charset="-78"/>
              </a:rPr>
              <a:t>پایش قلبی</a:t>
            </a:r>
            <a:endParaRPr lang="en-US" sz="900" b="1" dirty="0">
              <a:cs typeface="B Nazanin" panose="00000400000000000000" pitchFamily="2" charset="-78"/>
            </a:endParaRPr>
          </a:p>
        </p:txBody>
      </p:sp>
      <p:sp>
        <p:nvSpPr>
          <p:cNvPr id="9" name="Flowchart: Process 8"/>
          <p:cNvSpPr/>
          <p:nvPr/>
        </p:nvSpPr>
        <p:spPr>
          <a:xfrm>
            <a:off x="4186238" y="4300538"/>
            <a:ext cx="1901378" cy="605206"/>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fa-IR" sz="1200" b="1" dirty="0">
                <a:cs typeface="B Nazanin" panose="00000400000000000000" pitchFamily="2" charset="-78"/>
              </a:rPr>
              <a:t>مراقبت پس از </a:t>
            </a:r>
            <a:r>
              <a:rPr lang="fa-IR" sz="1200" b="1" dirty="0" smtClean="0">
                <a:cs typeface="B Nazanin" panose="00000400000000000000" pitchFamily="2" charset="-78"/>
              </a:rPr>
              <a:t>احیا</a:t>
            </a:r>
            <a:endParaRPr lang="en-US" sz="1200" b="1" dirty="0">
              <a:cs typeface="B Nazanin" panose="00000400000000000000" pitchFamily="2" charset="-78"/>
            </a:endParaRPr>
          </a:p>
          <a:p>
            <a:pPr algn="ctr"/>
            <a:r>
              <a:rPr lang="fa-IR" sz="1200" b="1" dirty="0" smtClean="0">
                <a:cs typeface="B Nazanin" panose="00000400000000000000" pitchFamily="2" charset="-78"/>
              </a:rPr>
              <a:t>نشست پس از احیا</a:t>
            </a:r>
            <a:endParaRPr lang="en-US" sz="1200" b="1" dirty="0" smtClean="0">
              <a:cs typeface="B Nazanin" panose="00000400000000000000" pitchFamily="2" charset="-78"/>
            </a:endParaRPr>
          </a:p>
        </p:txBody>
      </p:sp>
      <p:sp>
        <p:nvSpPr>
          <p:cNvPr id="10" name="Oval 9"/>
          <p:cNvSpPr/>
          <p:nvPr/>
        </p:nvSpPr>
        <p:spPr>
          <a:xfrm>
            <a:off x="7452320" y="1772816"/>
            <a:ext cx="457200" cy="4572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b="1" dirty="0"/>
              <a:t>B</a:t>
            </a:r>
          </a:p>
        </p:txBody>
      </p:sp>
      <p:sp>
        <p:nvSpPr>
          <p:cNvPr id="11" name="Oval 10"/>
          <p:cNvSpPr/>
          <p:nvPr/>
        </p:nvSpPr>
        <p:spPr>
          <a:xfrm>
            <a:off x="6444208" y="3645023"/>
            <a:ext cx="2088232" cy="560245"/>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a-IR" sz="2400" b="1" dirty="0">
                <a:cs typeface="B Nazanin" panose="00000400000000000000" pitchFamily="2" charset="-78"/>
              </a:rPr>
              <a:t>ارزیابی</a:t>
            </a:r>
            <a:endParaRPr lang="en-US" sz="2400" b="1" dirty="0">
              <a:cs typeface="B Nazanin" panose="00000400000000000000" pitchFamily="2" charset="-78"/>
            </a:endParaRPr>
          </a:p>
        </p:txBody>
      </p:sp>
      <p:cxnSp>
        <p:nvCxnSpPr>
          <p:cNvPr id="13" name="Straight Arrow Connector 12"/>
          <p:cNvCxnSpPr/>
          <p:nvPr/>
        </p:nvCxnSpPr>
        <p:spPr>
          <a:xfrm>
            <a:off x="2051720" y="2420888"/>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2"/>
          </p:cNvCxnSpPr>
          <p:nvPr/>
        </p:nvCxnSpPr>
        <p:spPr>
          <a:xfrm flipH="1">
            <a:off x="2051720" y="3861047"/>
            <a:ext cx="23144" cy="3442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7" idx="0"/>
          </p:cNvCxnSpPr>
          <p:nvPr/>
        </p:nvCxnSpPr>
        <p:spPr>
          <a:xfrm>
            <a:off x="2051720" y="4797152"/>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051720" y="6021288"/>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987824" y="3284984"/>
            <a:ext cx="16561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644008" y="3284984"/>
            <a:ext cx="0" cy="10264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5652120" y="2420888"/>
            <a:ext cx="0" cy="1890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755576" y="3284984"/>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55576" y="5589820"/>
            <a:ext cx="3600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55576" y="3284984"/>
            <a:ext cx="0" cy="2304836"/>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301579" y="3055240"/>
            <a:ext cx="669205" cy="22974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a-IR" sz="2000" b="1" dirty="0">
                <a:solidFill>
                  <a:srgbClr val="C00000"/>
                </a:solidFill>
                <a:cs typeface="B Nazanin" panose="00000400000000000000" pitchFamily="2" charset="-78"/>
              </a:rPr>
              <a:t>خیر</a:t>
            </a:r>
            <a:endParaRPr lang="en-US" sz="2000" b="1" dirty="0">
              <a:solidFill>
                <a:srgbClr val="C00000"/>
              </a:solidFill>
              <a:cs typeface="B Nazanin" panose="00000400000000000000" pitchFamily="2" charset="-78"/>
            </a:endParaRPr>
          </a:p>
        </p:txBody>
      </p:sp>
      <p:sp>
        <p:nvSpPr>
          <p:cNvPr id="14" name="Rectangle 13"/>
          <p:cNvSpPr/>
          <p:nvPr/>
        </p:nvSpPr>
        <p:spPr>
          <a:xfrm>
            <a:off x="1213347" y="3789040"/>
            <a:ext cx="766365" cy="21544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a-IR" b="1" dirty="0">
                <a:solidFill>
                  <a:srgbClr val="C00000"/>
                </a:solidFill>
                <a:cs typeface="B Nazanin" panose="00000400000000000000" pitchFamily="2" charset="-78"/>
              </a:rPr>
              <a:t>بلی</a:t>
            </a:r>
            <a:endParaRPr lang="en-US" b="1" dirty="0">
              <a:solidFill>
                <a:srgbClr val="C00000"/>
              </a:solidFill>
              <a:cs typeface="B Nazanin" panose="00000400000000000000" pitchFamily="2" charset="-78"/>
            </a:endParaRPr>
          </a:p>
        </p:txBody>
      </p:sp>
      <p:sp>
        <p:nvSpPr>
          <p:cNvPr id="2" name="Rectangle 1"/>
          <p:cNvSpPr/>
          <p:nvPr/>
        </p:nvSpPr>
        <p:spPr>
          <a:xfrm>
            <a:off x="1331640" y="6087046"/>
            <a:ext cx="648072" cy="36629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a-IR" b="1" dirty="0">
                <a:solidFill>
                  <a:srgbClr val="C00000"/>
                </a:solidFill>
                <a:cs typeface="B Nazanin" panose="00000400000000000000" pitchFamily="2" charset="-78"/>
              </a:rPr>
              <a:t>بلی</a:t>
            </a:r>
            <a:endParaRPr lang="en-US" b="1" dirty="0">
              <a:solidFill>
                <a:srgbClr val="C00000"/>
              </a:solidFill>
              <a:cs typeface="B Nazanin" panose="00000400000000000000" pitchFamily="2" charset="-78"/>
            </a:endParaRPr>
          </a:p>
        </p:txBody>
      </p:sp>
      <p:sp>
        <p:nvSpPr>
          <p:cNvPr id="15" name="Rectangle 14"/>
          <p:cNvSpPr/>
          <p:nvPr/>
        </p:nvSpPr>
        <p:spPr>
          <a:xfrm>
            <a:off x="683568" y="5172646"/>
            <a:ext cx="720080" cy="35257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a-IR" b="1" dirty="0">
                <a:solidFill>
                  <a:srgbClr val="C00000"/>
                </a:solidFill>
                <a:cs typeface="B Nazanin" panose="00000400000000000000" pitchFamily="2" charset="-78"/>
              </a:rPr>
              <a:t>خیر</a:t>
            </a:r>
            <a:endParaRPr lang="en-US" b="1" dirty="0">
              <a:solidFill>
                <a:srgbClr val="C00000"/>
              </a:solidFill>
              <a:cs typeface="B Nazanin" panose="00000400000000000000" pitchFamily="2" charset="-78"/>
            </a:endParaRPr>
          </a:p>
        </p:txBody>
      </p:sp>
    </p:spTree>
    <p:extLst>
      <p:ext uri="{BB962C8B-B14F-4D97-AF65-F5344CB8AC3E}">
        <p14:creationId xmlns:p14="http://schemas.microsoft.com/office/powerpoint/2010/main" val="25207365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4525963"/>
          </a:xfrm>
        </p:spPr>
        <p:style>
          <a:lnRef idx="2">
            <a:schemeClr val="accent4"/>
          </a:lnRef>
          <a:fillRef idx="1">
            <a:schemeClr val="lt1"/>
          </a:fillRef>
          <a:effectRef idx="0">
            <a:schemeClr val="accent4"/>
          </a:effectRef>
          <a:fontRef idx="minor">
            <a:schemeClr val="dk1"/>
          </a:fontRef>
        </p:style>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b="1" dirty="0">
                <a:solidFill>
                  <a:srgbClr val="C00000"/>
                </a:solidFill>
              </a:rPr>
              <a:t>          </a:t>
            </a:r>
          </a:p>
          <a:p>
            <a:pPr marL="0" indent="0">
              <a:buNone/>
            </a:pPr>
            <a:r>
              <a:rPr lang="en-US" b="1" dirty="0">
                <a:solidFill>
                  <a:srgbClr val="C00000"/>
                </a:solidFill>
              </a:rPr>
              <a:t>            </a:t>
            </a:r>
            <a:endParaRPr lang="en-US" sz="2000" b="1" dirty="0">
              <a:solidFill>
                <a:srgbClr val="C00000"/>
              </a:solidFill>
            </a:endParaRPr>
          </a:p>
        </p:txBody>
      </p:sp>
      <p:sp>
        <p:nvSpPr>
          <p:cNvPr id="4" name="Rectangle 3"/>
          <p:cNvSpPr/>
          <p:nvPr/>
        </p:nvSpPr>
        <p:spPr>
          <a:xfrm>
            <a:off x="827584" y="1895128"/>
            <a:ext cx="2952328" cy="90750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rtl="1"/>
            <a:r>
              <a:rPr lang="fa-IR" sz="1000" b="1" dirty="0">
                <a:cs typeface="B Nazanin" panose="00000400000000000000" pitchFamily="2" charset="-78"/>
              </a:rPr>
              <a:t>لوله گذاری نای را مد نظر قرار </a:t>
            </a:r>
            <a:r>
              <a:rPr lang="fa-IR" sz="1000" b="1" dirty="0" smtClean="0">
                <a:cs typeface="B Nazanin" panose="00000400000000000000" pitchFamily="2" charset="-78"/>
              </a:rPr>
              <a:t>دهید</a:t>
            </a:r>
          </a:p>
          <a:p>
            <a:pPr algn="ctr" rtl="1"/>
            <a:r>
              <a:rPr lang="fa-IR" sz="1000" b="1" dirty="0" smtClean="0">
                <a:cs typeface="B Nazanin" panose="00000400000000000000" pitchFamily="2" charset="-78"/>
              </a:rPr>
              <a:t>لوله حنجره ای </a:t>
            </a:r>
            <a:endParaRPr lang="fa-IR" sz="1000" b="1" dirty="0">
              <a:cs typeface="B Nazanin" panose="00000400000000000000" pitchFamily="2" charset="-78"/>
            </a:endParaRPr>
          </a:p>
          <a:p>
            <a:pPr algn="ctr" rtl="1"/>
            <a:r>
              <a:rPr lang="fa-IR" sz="1000" b="1" dirty="0">
                <a:cs typeface="B Nazanin" panose="00000400000000000000" pitchFamily="2" charset="-78"/>
              </a:rPr>
              <a:t>قفسه سینه را بفشرید</a:t>
            </a:r>
          </a:p>
          <a:p>
            <a:pPr algn="ctr" rtl="1"/>
            <a:r>
              <a:rPr lang="fa-IR" sz="1000" b="1" dirty="0">
                <a:cs typeface="B Nazanin" panose="00000400000000000000" pitchFamily="2" charset="-78"/>
              </a:rPr>
              <a:t>با </a:t>
            </a:r>
            <a:r>
              <a:rPr lang="en-US" sz="1000" b="1" dirty="0">
                <a:cs typeface="B Nazanin" panose="00000400000000000000" pitchFamily="2" charset="-78"/>
              </a:rPr>
              <a:t>PPV</a:t>
            </a:r>
            <a:r>
              <a:rPr lang="fa-IR" sz="1000" b="1" dirty="0">
                <a:cs typeface="B Nazanin" panose="00000400000000000000" pitchFamily="2" charset="-78"/>
              </a:rPr>
              <a:t> هماهنگ </a:t>
            </a:r>
            <a:r>
              <a:rPr lang="fa-IR" sz="1000" b="1" dirty="0" smtClean="0">
                <a:cs typeface="B Nazanin" panose="00000400000000000000" pitchFamily="2" charset="-78"/>
              </a:rPr>
              <a:t>شوید</a:t>
            </a:r>
          </a:p>
          <a:p>
            <a:pPr algn="ctr" rtl="1"/>
            <a:r>
              <a:rPr lang="fa-IR" sz="1000" b="1" dirty="0" smtClean="0">
                <a:cs typeface="B Nazanin" panose="00000400000000000000" pitchFamily="2" charset="-78"/>
              </a:rPr>
              <a:t>اکسیژن 100%</a:t>
            </a:r>
          </a:p>
          <a:p>
            <a:pPr algn="ctr" rtl="1"/>
            <a:r>
              <a:rPr lang="fa-IR" sz="1000" b="1" dirty="0" smtClean="0">
                <a:cs typeface="B Nazanin" panose="00000400000000000000" pitchFamily="2" charset="-78"/>
              </a:rPr>
              <a:t>کاتتر سیاهرگ نافی</a:t>
            </a:r>
            <a:endParaRPr lang="en-US" sz="1000" b="1" dirty="0">
              <a:cs typeface="B Nazanin" panose="00000400000000000000" pitchFamily="2" charset="-78"/>
            </a:endParaRPr>
          </a:p>
        </p:txBody>
      </p:sp>
      <p:sp>
        <p:nvSpPr>
          <p:cNvPr id="5" name="Rectangle 4"/>
          <p:cNvSpPr/>
          <p:nvPr/>
        </p:nvSpPr>
        <p:spPr>
          <a:xfrm>
            <a:off x="1157288" y="4797152"/>
            <a:ext cx="2550616" cy="72008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a-IR" sz="800" b="1" dirty="0">
                <a:cs typeface="B Nazanin" panose="00000400000000000000" pitchFamily="2" charset="-78"/>
              </a:rPr>
              <a:t>اپی نفرین </a:t>
            </a:r>
            <a:r>
              <a:rPr lang="fa-IR" sz="800" b="1" dirty="0" smtClean="0">
                <a:cs typeface="B Nazanin" panose="00000400000000000000" pitchFamily="2" charset="-78"/>
              </a:rPr>
              <a:t>سیاهرگی </a:t>
            </a:r>
          </a:p>
          <a:p>
            <a:pPr algn="ctr"/>
            <a:r>
              <a:rPr lang="fa-IR" sz="800" b="1" dirty="0" smtClean="0">
                <a:cs typeface="B Nazanin" panose="00000400000000000000" pitchFamily="2" charset="-78"/>
              </a:rPr>
              <a:t>در صورت ضربان قلب کمتر از 60</a:t>
            </a:r>
          </a:p>
          <a:p>
            <a:pPr algn="ctr"/>
            <a:r>
              <a:rPr lang="fa-IR" sz="800" b="1" dirty="0" smtClean="0">
                <a:cs typeface="B Nazanin" panose="00000400000000000000" pitchFamily="2" charset="-78"/>
              </a:rPr>
              <a:t>مد نظر داشتن هیپوولومی</a:t>
            </a:r>
          </a:p>
          <a:p>
            <a:pPr algn="ctr"/>
            <a:r>
              <a:rPr lang="fa-IR" sz="800" b="1" dirty="0" smtClean="0">
                <a:cs typeface="B Nazanin" panose="00000400000000000000" pitchFamily="2" charset="-78"/>
              </a:rPr>
              <a:t>پنوموتوراکس</a:t>
            </a:r>
            <a:endParaRPr lang="en-US" sz="800" b="1" dirty="0">
              <a:cs typeface="B Nazanin" panose="00000400000000000000" pitchFamily="2" charset="-78"/>
            </a:endParaRPr>
          </a:p>
        </p:txBody>
      </p:sp>
      <p:sp>
        <p:nvSpPr>
          <p:cNvPr id="6" name="Flowchart: Decision 5"/>
          <p:cNvSpPr/>
          <p:nvPr/>
        </p:nvSpPr>
        <p:spPr>
          <a:xfrm>
            <a:off x="1151620" y="3295836"/>
            <a:ext cx="2304256" cy="1008112"/>
          </a:xfrm>
          <a:prstGeom prst="flowChartDecision">
            <a:avLst/>
          </a:prstGeom>
        </p:spPr>
        <p:style>
          <a:lnRef idx="2">
            <a:schemeClr val="accent2"/>
          </a:lnRef>
          <a:fillRef idx="1">
            <a:schemeClr val="lt1"/>
          </a:fillRef>
          <a:effectRef idx="0">
            <a:schemeClr val="accent2"/>
          </a:effectRef>
          <a:fontRef idx="minor">
            <a:schemeClr val="dk1"/>
          </a:fontRef>
        </p:style>
        <p:txBody>
          <a:bodyPr tIns="182880" rtlCol="0" anchor="ctr"/>
          <a:lstStyle/>
          <a:p>
            <a:pPr algn="ctr"/>
            <a:r>
              <a:rPr lang="fa-IR" sz="1100" b="1" dirty="0">
                <a:cs typeface="B Nazanin" panose="00000400000000000000" pitchFamily="2" charset="-78"/>
              </a:rPr>
              <a:t>ضربان قلب زیر 60 در </a:t>
            </a:r>
            <a:r>
              <a:rPr lang="fa-IR" sz="1100" b="1" dirty="0" smtClean="0">
                <a:cs typeface="B Nazanin" panose="00000400000000000000" pitchFamily="2" charset="-78"/>
              </a:rPr>
              <a:t>دقیقه</a:t>
            </a:r>
            <a:r>
              <a:rPr lang="fa-IR" b="1" dirty="0" smtClean="0">
                <a:cs typeface="B Nazanin" panose="00000400000000000000" pitchFamily="2" charset="-78"/>
              </a:rPr>
              <a:t>؟</a:t>
            </a:r>
            <a:endParaRPr lang="en-US" b="1" dirty="0">
              <a:cs typeface="B Nazanin" panose="00000400000000000000" pitchFamily="2" charset="-78"/>
            </a:endParaRPr>
          </a:p>
        </p:txBody>
      </p:sp>
      <p:sp>
        <p:nvSpPr>
          <p:cNvPr id="7" name="Oval 6"/>
          <p:cNvSpPr/>
          <p:nvPr/>
        </p:nvSpPr>
        <p:spPr>
          <a:xfrm>
            <a:off x="7308304" y="2132856"/>
            <a:ext cx="576064" cy="576064"/>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t>C</a:t>
            </a:r>
          </a:p>
        </p:txBody>
      </p:sp>
      <p:sp>
        <p:nvSpPr>
          <p:cNvPr id="8" name="Oval 7"/>
          <p:cNvSpPr/>
          <p:nvPr/>
        </p:nvSpPr>
        <p:spPr>
          <a:xfrm>
            <a:off x="6156176" y="3619872"/>
            <a:ext cx="2379712" cy="529208"/>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a-IR" sz="2400" b="1" dirty="0">
                <a:cs typeface="B Nazanin" panose="00000400000000000000" pitchFamily="2" charset="-78"/>
              </a:rPr>
              <a:t>ارزیابی </a:t>
            </a:r>
            <a:endParaRPr lang="en-US" sz="2400" b="1" dirty="0">
              <a:cs typeface="B Nazanin" panose="00000400000000000000" pitchFamily="2" charset="-78"/>
            </a:endParaRPr>
          </a:p>
        </p:txBody>
      </p:sp>
      <p:sp>
        <p:nvSpPr>
          <p:cNvPr id="9" name="Oval 8"/>
          <p:cNvSpPr/>
          <p:nvPr/>
        </p:nvSpPr>
        <p:spPr>
          <a:xfrm>
            <a:off x="7308304" y="4797152"/>
            <a:ext cx="622920" cy="576064"/>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t>D</a:t>
            </a:r>
          </a:p>
        </p:txBody>
      </p:sp>
      <p:cxnSp>
        <p:nvCxnSpPr>
          <p:cNvPr id="11" name="Straight Arrow Connector 10"/>
          <p:cNvCxnSpPr/>
          <p:nvPr/>
        </p:nvCxnSpPr>
        <p:spPr>
          <a:xfrm>
            <a:off x="2339752" y="2831232"/>
            <a:ext cx="0" cy="453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Curved Up Arrow 13"/>
          <p:cNvSpPr/>
          <p:nvPr/>
        </p:nvSpPr>
        <p:spPr>
          <a:xfrm>
            <a:off x="2051720" y="4221088"/>
            <a:ext cx="576064" cy="576064"/>
          </a:xfrm>
          <a:prstGeom prst="curvedUp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1403648" y="4365104"/>
            <a:ext cx="648072"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a-IR" sz="2000" b="1" dirty="0">
                <a:solidFill>
                  <a:srgbClr val="C00000"/>
                </a:solidFill>
                <a:cs typeface="B Nazanin" panose="00000400000000000000" pitchFamily="2" charset="-78"/>
              </a:rPr>
              <a:t>بلی</a:t>
            </a:r>
            <a:endParaRPr lang="en-US" sz="2000" b="1" dirty="0">
              <a:solidFill>
                <a:srgbClr val="C00000"/>
              </a:solidFill>
              <a:cs typeface="B Nazanin" panose="00000400000000000000" pitchFamily="2" charset="-78"/>
            </a:endParaRPr>
          </a:p>
        </p:txBody>
      </p:sp>
    </p:spTree>
    <p:extLst>
      <p:ext uri="{BB962C8B-B14F-4D97-AF65-F5344CB8AC3E}">
        <p14:creationId xmlns:p14="http://schemas.microsoft.com/office/powerpoint/2010/main" val="3841650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solidFill>
                  <a:srgbClr val="C00000"/>
                </a:solidFill>
              </a:rPr>
              <a:t>Consider ET intubation in the Flow Diagram at the Following Points</a:t>
            </a:r>
          </a:p>
        </p:txBody>
      </p:sp>
      <p:graphicFrame>
        <p:nvGraphicFramePr>
          <p:cNvPr id="4" name="Object 3"/>
          <p:cNvGraphicFramePr>
            <a:graphicFrameLocks noChangeAspect="1"/>
          </p:cNvGraphicFramePr>
          <p:nvPr>
            <p:extLst>
              <p:ext uri="{D42A27DB-BD31-4B8C-83A1-F6EECF244321}">
                <p14:modId xmlns:p14="http://schemas.microsoft.com/office/powerpoint/2010/main" val="605116540"/>
              </p:ext>
            </p:extLst>
          </p:nvPr>
        </p:nvGraphicFramePr>
        <p:xfrm>
          <a:off x="3538728" y="1628800"/>
          <a:ext cx="6865920" cy="4699471"/>
        </p:xfrm>
        <a:graphic>
          <a:graphicData uri="http://schemas.openxmlformats.org/presentationml/2006/ole">
            <mc:AlternateContent xmlns:mc="http://schemas.openxmlformats.org/markup-compatibility/2006">
              <mc:Choice xmlns:v="urn:schemas-microsoft-com:vml" Requires="v">
                <p:oleObj spid="_x0000_s2224" name="Document" r:id="rId3" imgW="5946064" imgH="4070590" progId="Word.Document.12">
                  <p:embed/>
                </p:oleObj>
              </mc:Choice>
              <mc:Fallback>
                <p:oleObj name="Document" r:id="rId3" imgW="5946064" imgH="4070590" progId="Word.Document.12">
                  <p:embed/>
                  <p:pic>
                    <p:nvPicPr>
                      <p:cNvPr id="4" name="Object 3"/>
                      <p:cNvPicPr/>
                      <p:nvPr/>
                    </p:nvPicPr>
                    <p:blipFill>
                      <a:blip r:embed="rId4"/>
                      <a:stretch>
                        <a:fillRect/>
                      </a:stretch>
                    </p:blipFill>
                    <p:spPr>
                      <a:xfrm>
                        <a:off x="3538728" y="1628800"/>
                        <a:ext cx="6865920" cy="4699471"/>
                      </a:xfrm>
                      <a:prstGeom prst="rect">
                        <a:avLst/>
                      </a:prstGeom>
                    </p:spPr>
                  </p:pic>
                </p:oleObj>
              </mc:Fallback>
            </mc:AlternateContent>
          </a:graphicData>
        </a:graphic>
      </p:graphicFrame>
    </p:spTree>
    <p:extLst>
      <p:ext uri="{BB962C8B-B14F-4D97-AF65-F5344CB8AC3E}">
        <p14:creationId xmlns:p14="http://schemas.microsoft.com/office/powerpoint/2010/main" val="12073366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857365"/>
            <a:ext cx="8229600" cy="4307940"/>
          </a:xfrm>
        </p:spPr>
        <p:style>
          <a:lnRef idx="2">
            <a:schemeClr val="accent2"/>
          </a:lnRef>
          <a:fillRef idx="1">
            <a:schemeClr val="lt1"/>
          </a:fillRef>
          <a:effectRef idx="0">
            <a:schemeClr val="accent2"/>
          </a:effectRef>
          <a:fontRef idx="minor">
            <a:schemeClr val="dk1"/>
          </a:fontRef>
        </p:style>
        <p:txBody>
          <a:bodyPr>
            <a:noAutofit/>
          </a:bodyPr>
          <a:lstStyle/>
          <a:p>
            <a:pPr marL="0" indent="0" algn="r" rtl="1">
              <a:buClr>
                <a:srgbClr val="FF0000"/>
              </a:buClr>
              <a:buNone/>
            </a:pPr>
            <a:endParaRPr lang="fa-IR" sz="2400" b="1" dirty="0">
              <a:cs typeface="B Nazanin" panose="00000400000000000000" pitchFamily="2" charset="-78"/>
            </a:endParaRPr>
          </a:p>
          <a:p>
            <a:pPr algn="r" rtl="1">
              <a:buClr>
                <a:srgbClr val="FF0000"/>
              </a:buClr>
            </a:pPr>
            <a:r>
              <a:rPr lang="fa-IR" sz="2000" b="1" dirty="0" smtClean="0">
                <a:cs typeface="B Nazanin" panose="00000400000000000000" pitchFamily="2" charset="-78"/>
              </a:rPr>
              <a:t>ضربان قلب زیر 100/دقیقه</a:t>
            </a:r>
            <a:r>
              <a:rPr lang="fa-IR" sz="2000" b="1" dirty="0">
                <a:solidFill>
                  <a:srgbClr val="C00000"/>
                </a:solidFill>
                <a:cs typeface="B Nazanin" panose="00000400000000000000" pitchFamily="2" charset="-78"/>
              </a:rPr>
              <a:t> </a:t>
            </a:r>
            <a:r>
              <a:rPr lang="fa-IR" sz="2000" b="1" dirty="0" smtClean="0">
                <a:solidFill>
                  <a:srgbClr val="C00000"/>
                </a:solidFill>
                <a:cs typeface="B Nazanin" panose="00000400000000000000" pitchFamily="2" charset="-78"/>
              </a:rPr>
              <a:t>←</a:t>
            </a:r>
            <a:r>
              <a:rPr lang="en-US" sz="2000" b="1" dirty="0">
                <a:cs typeface="B Nazanin" panose="00000400000000000000" pitchFamily="2" charset="-78"/>
              </a:rPr>
              <a:t>PPV</a:t>
            </a:r>
            <a:endParaRPr lang="fa-IR" sz="2000" b="1" dirty="0">
              <a:cs typeface="B Nazanin" panose="00000400000000000000" pitchFamily="2" charset="-78"/>
            </a:endParaRPr>
          </a:p>
          <a:p>
            <a:pPr algn="r" rtl="1">
              <a:buClr>
                <a:srgbClr val="FF0000"/>
              </a:buClr>
            </a:pPr>
            <a:r>
              <a:rPr lang="fa-IR" sz="2000" b="1" dirty="0">
                <a:cs typeface="B Nazanin" panose="00000400000000000000" pitchFamily="2" charset="-78"/>
              </a:rPr>
              <a:t>ضربان قلب بالای 100/دقیقه، نوزاد نفس می کشد </a:t>
            </a:r>
            <a:r>
              <a:rPr lang="fa-IR" sz="2000" b="1" dirty="0">
                <a:solidFill>
                  <a:srgbClr val="C00000"/>
                </a:solidFill>
                <a:cs typeface="B Nazanin" panose="00000400000000000000" pitchFamily="2" charset="-78"/>
              </a:rPr>
              <a:t>←</a:t>
            </a:r>
            <a:r>
              <a:rPr lang="fa-IR" sz="2000" b="1" dirty="0">
                <a:cs typeface="B Nazanin" panose="00000400000000000000" pitchFamily="2" charset="-78"/>
              </a:rPr>
              <a:t> قطع </a:t>
            </a:r>
            <a:r>
              <a:rPr lang="en-US" sz="2000" b="1" dirty="0" smtClean="0">
                <a:cs typeface="B Nazanin" panose="00000400000000000000" pitchFamily="2" charset="-78"/>
              </a:rPr>
              <a:t>PPV</a:t>
            </a:r>
            <a:endParaRPr lang="fa-IR" sz="2000" b="1" dirty="0" smtClean="0">
              <a:solidFill>
                <a:srgbClr val="C00000"/>
              </a:solidFill>
              <a:cs typeface="B Nazanin" panose="00000400000000000000" pitchFamily="2" charset="-78"/>
            </a:endParaRPr>
          </a:p>
          <a:p>
            <a:pPr algn="r" rtl="1">
              <a:buClr>
                <a:srgbClr val="FF0000"/>
              </a:buClr>
            </a:pPr>
            <a:r>
              <a:rPr lang="fa-IR" sz="2000" b="1" dirty="0" smtClean="0">
                <a:cs typeface="B Nazanin" panose="00000400000000000000" pitchFamily="2" charset="-78"/>
              </a:rPr>
              <a:t> ضربان قلب زیر 60/دقیقه </a:t>
            </a:r>
            <a:r>
              <a:rPr lang="fa-IR" sz="2000" b="1" dirty="0" smtClean="0">
                <a:solidFill>
                  <a:srgbClr val="C00000"/>
                </a:solidFill>
                <a:cs typeface="B Nazanin" panose="00000400000000000000" pitchFamily="2" charset="-78"/>
              </a:rPr>
              <a:t>←</a:t>
            </a:r>
            <a:r>
              <a:rPr lang="fa-IR" sz="2000" b="1" dirty="0" smtClean="0">
                <a:cs typeface="B Nazanin" panose="00000400000000000000" pitchFamily="2" charset="-78"/>
              </a:rPr>
              <a:t> فشردن قفسه سینه هماهنگ با</a:t>
            </a:r>
            <a:r>
              <a:rPr lang="en-US" sz="2000" b="1" dirty="0" smtClean="0">
                <a:cs typeface="B Nazanin" panose="00000400000000000000" pitchFamily="2" charset="-78"/>
              </a:rPr>
              <a:t>PPV</a:t>
            </a:r>
            <a:r>
              <a:rPr lang="fa-IR" sz="2000" b="1" dirty="0" smtClean="0">
                <a:cs typeface="B Nazanin" panose="00000400000000000000" pitchFamily="2" charset="-78"/>
              </a:rPr>
              <a:t> </a:t>
            </a:r>
            <a:endParaRPr lang="en-GB" sz="2000" b="1" dirty="0" smtClean="0">
              <a:cs typeface="B Nazanin" panose="00000400000000000000" pitchFamily="2" charset="-78"/>
            </a:endParaRPr>
          </a:p>
          <a:p>
            <a:pPr algn="r" rtl="1">
              <a:buClr>
                <a:srgbClr val="FF0000"/>
              </a:buClr>
            </a:pPr>
            <a:r>
              <a:rPr lang="fa-IR" sz="2000" b="1" dirty="0" smtClean="0">
                <a:cs typeface="B Nazanin" panose="00000400000000000000" pitchFamily="2" charset="-78"/>
              </a:rPr>
              <a:t>ضربان </a:t>
            </a:r>
            <a:r>
              <a:rPr lang="fa-IR" sz="2000" b="1" dirty="0">
                <a:cs typeface="B Nazanin" panose="00000400000000000000" pitchFamily="2" charset="-78"/>
              </a:rPr>
              <a:t>قلب بالای 60/دقیقه </a:t>
            </a:r>
            <a:r>
              <a:rPr lang="fa-IR" sz="2000" b="1" dirty="0">
                <a:solidFill>
                  <a:srgbClr val="C00000"/>
                </a:solidFill>
                <a:cs typeface="B Nazanin" panose="00000400000000000000" pitchFamily="2" charset="-78"/>
              </a:rPr>
              <a:t>←</a:t>
            </a:r>
            <a:r>
              <a:rPr lang="fa-IR" sz="2000" b="1" dirty="0">
                <a:cs typeface="B Nazanin" panose="00000400000000000000" pitchFamily="2" charset="-78"/>
              </a:rPr>
              <a:t> توقف فشردن قفسه </a:t>
            </a:r>
            <a:r>
              <a:rPr lang="fa-IR" sz="2000" b="1" dirty="0" smtClean="0">
                <a:cs typeface="B Nazanin" panose="00000400000000000000" pitchFamily="2" charset="-78"/>
              </a:rPr>
              <a:t>سینه ادامه </a:t>
            </a:r>
            <a:r>
              <a:rPr lang="en-US" sz="2000" b="1" dirty="0" smtClean="0">
                <a:cs typeface="B Nazanin" panose="00000400000000000000" pitchFamily="2" charset="-78"/>
              </a:rPr>
              <a:t>PPV</a:t>
            </a:r>
            <a:endParaRPr lang="en-GB" sz="2000" b="1" dirty="0">
              <a:cs typeface="B Nazanin" panose="00000400000000000000" pitchFamily="2" charset="-78"/>
            </a:endParaRPr>
          </a:p>
          <a:p>
            <a:pPr algn="r" rtl="1">
              <a:buClr>
                <a:srgbClr val="FF0000"/>
              </a:buClr>
            </a:pPr>
            <a:r>
              <a:rPr lang="fa-IR" sz="2000" b="1" dirty="0" smtClean="0">
                <a:cs typeface="B Nazanin" panose="00000400000000000000" pitchFamily="2" charset="-78"/>
              </a:rPr>
              <a:t>عدم </a:t>
            </a:r>
            <a:r>
              <a:rPr lang="fa-IR" sz="2000" b="1" dirty="0">
                <a:cs typeface="B Nazanin" panose="00000400000000000000" pitchFamily="2" charset="-78"/>
              </a:rPr>
              <a:t>بهبود در پایان هر گام </a:t>
            </a:r>
            <a:r>
              <a:rPr lang="fa-IR" sz="2000" b="1" dirty="0">
                <a:solidFill>
                  <a:srgbClr val="C00000"/>
                </a:solidFill>
                <a:cs typeface="B Nazanin" panose="00000400000000000000" pitchFamily="2" charset="-78"/>
              </a:rPr>
              <a:t>←</a:t>
            </a:r>
            <a:r>
              <a:rPr lang="fa-IR" sz="2000" b="1" dirty="0">
                <a:cs typeface="B Nazanin" panose="00000400000000000000" pitchFamily="2" charset="-78"/>
              </a:rPr>
              <a:t> گام بعدی</a:t>
            </a:r>
            <a:endParaRPr lang="en-GB" sz="2000" b="1" dirty="0">
              <a:cs typeface="B Nazanin" panose="00000400000000000000" pitchFamily="2" charset="-78"/>
            </a:endParaRPr>
          </a:p>
          <a:p>
            <a:pPr algn="r" rtl="1">
              <a:buClr>
                <a:srgbClr val="FF0000"/>
              </a:buClr>
            </a:pPr>
            <a:r>
              <a:rPr lang="fa-IR" sz="2000" b="1" dirty="0">
                <a:cs typeface="B Nazanin" panose="00000400000000000000" pitchFamily="2" charset="-78"/>
              </a:rPr>
              <a:t>علامت </a:t>
            </a:r>
            <a:r>
              <a:rPr lang="en-GB" sz="2000" b="1" dirty="0">
                <a:cs typeface="B Nazanin" panose="00000400000000000000" pitchFamily="2" charset="-78"/>
              </a:rPr>
              <a:t>(</a:t>
            </a:r>
            <a:r>
              <a:rPr lang="en-GB" sz="2000" b="1" dirty="0">
                <a:solidFill>
                  <a:srgbClr val="C00000"/>
                </a:solidFill>
                <a:cs typeface="B Nazanin" panose="00000400000000000000" pitchFamily="2" charset="-78"/>
              </a:rPr>
              <a:t>*</a:t>
            </a:r>
            <a:r>
              <a:rPr lang="en-GB" sz="2000" b="1" dirty="0">
                <a:cs typeface="B Nazanin" panose="00000400000000000000" pitchFamily="2" charset="-78"/>
              </a:rPr>
              <a:t>)</a:t>
            </a:r>
            <a:r>
              <a:rPr lang="fa-IR" sz="2000" b="1" dirty="0">
                <a:cs typeface="B Nazanin" panose="00000400000000000000" pitchFamily="2" charset="-78"/>
              </a:rPr>
              <a:t>: لوله گذاری نای ممکن است در مراحل مختلف احیا ضرورت پیدا کند.</a:t>
            </a:r>
            <a:endParaRPr lang="en-GB" sz="2000" b="1" dirty="0">
              <a:cs typeface="B Nazanin" panose="00000400000000000000" pitchFamily="2" charset="-78"/>
            </a:endParaRPr>
          </a:p>
          <a:p>
            <a:pPr>
              <a:buClr>
                <a:srgbClr val="FF0000"/>
              </a:buClr>
            </a:pPr>
            <a:endParaRPr lang="en-GB" sz="2800" b="1" dirty="0">
              <a:cs typeface="B Nazanin" panose="00000400000000000000" pitchFamily="2" charset="-78"/>
            </a:endParaRPr>
          </a:p>
        </p:txBody>
      </p:sp>
      <p:sp>
        <p:nvSpPr>
          <p:cNvPr id="7" name="Title 1"/>
          <p:cNvSpPr>
            <a:spLocks noGrp="1"/>
          </p:cNvSpPr>
          <p:nvPr>
            <p:ph type="title"/>
          </p:nvPr>
        </p:nvSpPr>
        <p:spPr>
          <a:xfrm>
            <a:off x="428596" y="260648"/>
            <a:ext cx="8229629" cy="1168102"/>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5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نکات مهم در نمودار احیای نوزادان</a:t>
            </a:r>
            <a:endParaRPr lang="en-US" sz="5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518739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fa-IR" sz="1800" dirty="0">
                <a:solidFill>
                  <a:srgbClr val="C00000"/>
                </a:solidFill>
              </a:rPr>
              <a:t>ارزیابی سریع: </a:t>
            </a:r>
            <a:r>
              <a:rPr lang="fa-IR" sz="1800" dirty="0"/>
              <a:t>تعیین میکند آیا نوزاد میتواند همراه با مادر بماند یا باید برای ارزیابی بیشتر زیر گرم کننده تابشی منتقل شود. </a:t>
            </a:r>
            <a:endParaRPr lang="en-US" sz="1800" dirty="0" smtClean="0"/>
          </a:p>
          <a:p>
            <a:pPr algn="r" rtl="1"/>
            <a:endParaRPr lang="fa-IR" sz="1800" dirty="0" smtClean="0"/>
          </a:p>
          <a:p>
            <a:pPr algn="r" rtl="1"/>
            <a:r>
              <a:rPr lang="fa-IR" sz="1800" dirty="0" smtClean="0"/>
              <a:t>راه هوایی</a:t>
            </a:r>
            <a:r>
              <a:rPr lang="en-US" sz="1800" dirty="0" smtClean="0">
                <a:solidFill>
                  <a:srgbClr val="C00000"/>
                </a:solidFill>
              </a:rPr>
              <a:t>A)</a:t>
            </a:r>
            <a:r>
              <a:rPr lang="fa-IR" sz="1800" dirty="0" smtClean="0">
                <a:solidFill>
                  <a:srgbClr val="C00000"/>
                </a:solidFill>
              </a:rPr>
              <a:t>)</a:t>
            </a:r>
            <a:r>
              <a:rPr lang="en-US" sz="1800" dirty="0" smtClean="0">
                <a:solidFill>
                  <a:srgbClr val="C00000"/>
                </a:solidFill>
              </a:rPr>
              <a:t> </a:t>
            </a:r>
            <a:r>
              <a:rPr lang="fa-IR" sz="1800" dirty="0" smtClean="0">
                <a:solidFill>
                  <a:srgbClr val="C00000"/>
                </a:solidFill>
              </a:rPr>
              <a:t>(</a:t>
            </a:r>
            <a:r>
              <a:rPr lang="en-US" sz="1800" dirty="0">
                <a:solidFill>
                  <a:srgbClr val="C00000"/>
                </a:solidFill>
              </a:rPr>
              <a:t>Airway</a:t>
            </a:r>
            <a:r>
              <a:rPr lang="fa-IR" sz="1800" dirty="0" smtClean="0">
                <a:solidFill>
                  <a:srgbClr val="C00000"/>
                </a:solidFill>
              </a:rPr>
              <a:t>)</a:t>
            </a:r>
            <a:r>
              <a:rPr lang="en-US" sz="1800" dirty="0" smtClean="0">
                <a:solidFill>
                  <a:srgbClr val="C00000"/>
                </a:solidFill>
              </a:rPr>
              <a:t> </a:t>
            </a:r>
            <a:r>
              <a:rPr lang="en-US" sz="1800" dirty="0" smtClean="0"/>
              <a:t>:</a:t>
            </a:r>
            <a:r>
              <a:rPr lang="fa-IR" sz="1800" dirty="0" smtClean="0"/>
              <a:t>گامهای </a:t>
            </a:r>
            <a:r>
              <a:rPr lang="fa-IR" sz="1800" dirty="0"/>
              <a:t>نخستین به منظور باز کردن راه هوایی و حمایت از تنفسهای خودبخودی است</a:t>
            </a:r>
            <a:r>
              <a:rPr lang="fa-IR" sz="1800" dirty="0" smtClean="0"/>
              <a:t>.</a:t>
            </a:r>
          </a:p>
          <a:p>
            <a:pPr algn="r" rtl="1"/>
            <a:r>
              <a:rPr lang="fa-IR" sz="1800" dirty="0" smtClean="0"/>
              <a:t> تنفس</a:t>
            </a:r>
            <a:r>
              <a:rPr lang="fa-IR" sz="1800" dirty="0" smtClean="0">
                <a:solidFill>
                  <a:srgbClr val="C00000"/>
                </a:solidFill>
              </a:rPr>
              <a:t>(</a:t>
            </a:r>
            <a:r>
              <a:rPr lang="en-US" sz="1800" dirty="0" smtClean="0">
                <a:solidFill>
                  <a:srgbClr val="C00000"/>
                </a:solidFill>
              </a:rPr>
              <a:t>Breathing)(B</a:t>
            </a:r>
            <a:r>
              <a:rPr lang="fa-IR" sz="1800" dirty="0" smtClean="0">
                <a:solidFill>
                  <a:srgbClr val="C00000"/>
                </a:solidFill>
              </a:rPr>
              <a:t>)</a:t>
            </a:r>
            <a:r>
              <a:rPr lang="en-US" sz="1800" dirty="0" smtClean="0">
                <a:solidFill>
                  <a:srgbClr val="C00000"/>
                </a:solidFill>
              </a:rPr>
              <a:t> :</a:t>
            </a:r>
            <a:r>
              <a:rPr lang="fa-IR" sz="1800" dirty="0" smtClean="0"/>
              <a:t>تهویه </a:t>
            </a:r>
            <a:r>
              <a:rPr lang="fa-IR" sz="1800" dirty="0"/>
              <a:t>با فشار مثبت برای کمک به تنفس نوزاد با آپنه یا برادی کاردی است. </a:t>
            </a:r>
            <a:endParaRPr lang="en-US" sz="1800" dirty="0" smtClean="0"/>
          </a:p>
          <a:p>
            <a:pPr algn="r" rtl="1"/>
            <a:r>
              <a:rPr lang="fa-IR" sz="1800" dirty="0" smtClean="0"/>
              <a:t>مداخالت دیگر</a:t>
            </a:r>
            <a:r>
              <a:rPr lang="en-US" sz="1800" dirty="0" smtClean="0"/>
              <a:t> (</a:t>
            </a:r>
            <a:r>
              <a:rPr lang="en-US" sz="1800" dirty="0"/>
              <a:t>CPAP</a:t>
            </a:r>
            <a:r>
              <a:rPr lang="en-US" sz="1800" dirty="0" smtClean="0"/>
              <a:t>)</a:t>
            </a:r>
            <a:r>
              <a:rPr lang="fa-IR" sz="1800" dirty="0" smtClean="0"/>
              <a:t>یا </a:t>
            </a:r>
            <a:r>
              <a:rPr lang="fa-IR" sz="1800" dirty="0"/>
              <a:t>اکسیژن </a:t>
            </a:r>
            <a:r>
              <a:rPr lang="fa-IR" sz="1800" dirty="0" smtClean="0"/>
              <a:t>اضافی </a:t>
            </a:r>
            <a:r>
              <a:rPr lang="fa-IR" sz="1800" dirty="0"/>
              <a:t>ممکن است برای نوزاد با تنفس دشوار یا اشباع اکسیژن پایین مناسب باشد</a:t>
            </a:r>
            <a:r>
              <a:rPr lang="fa-IR" sz="1800" dirty="0" smtClean="0"/>
              <a:t>.</a:t>
            </a:r>
            <a:endParaRPr lang="en-US" sz="1800" dirty="0" smtClean="0"/>
          </a:p>
          <a:p>
            <a:pPr algn="r" rtl="1"/>
            <a:r>
              <a:rPr lang="fa-IR" sz="1800" dirty="0" smtClean="0"/>
              <a:t> </a:t>
            </a:r>
            <a:r>
              <a:rPr lang="fa-IR" sz="1800" dirty="0"/>
              <a:t>جریان </a:t>
            </a:r>
            <a:r>
              <a:rPr lang="fa-IR" sz="1800" dirty="0" smtClean="0"/>
              <a:t>خون</a:t>
            </a:r>
            <a:r>
              <a:rPr lang="en-US" sz="1800" dirty="0" smtClean="0"/>
              <a:t>: </a:t>
            </a:r>
            <a:r>
              <a:rPr lang="en-US" sz="1800" dirty="0" smtClean="0">
                <a:solidFill>
                  <a:srgbClr val="C00000"/>
                </a:solidFill>
              </a:rPr>
              <a:t>(</a:t>
            </a:r>
            <a:r>
              <a:rPr lang="en-US" sz="1800" dirty="0">
                <a:solidFill>
                  <a:srgbClr val="C00000"/>
                </a:solidFill>
              </a:rPr>
              <a:t>Circulation </a:t>
            </a:r>
            <a:r>
              <a:rPr lang="en-US" sz="1800" dirty="0" smtClean="0">
                <a:solidFill>
                  <a:srgbClr val="C00000"/>
                </a:solidFill>
              </a:rPr>
              <a:t>)( C)</a:t>
            </a:r>
            <a:r>
              <a:rPr lang="fa-IR" sz="1800" dirty="0" smtClean="0"/>
              <a:t>در </a:t>
            </a:r>
            <a:r>
              <a:rPr lang="fa-IR" sz="1800" dirty="0"/>
              <a:t>صورت پایدار ماندن برادی کاردی شدید به رغم تهویه با فشار مثبت ، جریان خون باید با فشردن قفسه سینه هماهنگ با تهویه با فشار مثبت حمایت شود</a:t>
            </a:r>
            <a:r>
              <a:rPr lang="fa-IR" sz="1800" dirty="0" smtClean="0"/>
              <a:t>.</a:t>
            </a:r>
            <a:endParaRPr lang="en-US" sz="1800" dirty="0" smtClean="0"/>
          </a:p>
          <a:p>
            <a:pPr algn="r" rtl="1"/>
            <a:r>
              <a:rPr lang="fa-IR" sz="1800" dirty="0" smtClean="0"/>
              <a:t> </a:t>
            </a:r>
            <a:endParaRPr lang="en-US" sz="1800" dirty="0" smtClean="0"/>
          </a:p>
          <a:p>
            <a:pPr algn="r" rtl="1"/>
            <a:r>
              <a:rPr lang="fa-IR" sz="1800" dirty="0" smtClean="0"/>
              <a:t>دارو </a:t>
            </a:r>
            <a:r>
              <a:rPr lang="en-US" sz="1800" dirty="0" smtClean="0">
                <a:solidFill>
                  <a:srgbClr val="C00000"/>
                </a:solidFill>
              </a:rPr>
              <a:t>D)</a:t>
            </a:r>
            <a:r>
              <a:rPr lang="fa-IR" sz="1800" dirty="0" smtClean="0">
                <a:solidFill>
                  <a:srgbClr val="C00000"/>
                </a:solidFill>
              </a:rPr>
              <a:t>)</a:t>
            </a:r>
            <a:r>
              <a:rPr lang="en-US" sz="1800" dirty="0" smtClean="0"/>
              <a:t>: </a:t>
            </a:r>
            <a:r>
              <a:rPr lang="en-US" sz="1800" dirty="0" smtClean="0">
                <a:solidFill>
                  <a:srgbClr val="C00000"/>
                </a:solidFill>
              </a:rPr>
              <a:t>(Drug)</a:t>
            </a:r>
            <a:r>
              <a:rPr lang="fa-IR" sz="1800" dirty="0" smtClean="0"/>
              <a:t>در </a:t>
            </a:r>
            <a:r>
              <a:rPr lang="fa-IR" sz="1800" dirty="0"/>
              <a:t>صورت پایدار ماندن برادی کاردی شدید به رغم تهویه کمکی هماهنگ با فشردن قفسه سینه، داروی اپی نفرین، همزمان با ادامه تهویه با فشار مثبت و فشردن قفسه سینه هماهنگ تجویز </a:t>
            </a:r>
            <a:r>
              <a:rPr lang="fa-IR" sz="1800" dirty="0" smtClean="0"/>
              <a:t>می</a:t>
            </a:r>
            <a:r>
              <a:rPr lang="en-US" sz="1800" dirty="0" smtClean="0"/>
              <a:t> </a:t>
            </a:r>
            <a:r>
              <a:rPr lang="fa-IR" sz="1800" dirty="0" smtClean="0"/>
              <a:t>شود</a:t>
            </a:r>
            <a:r>
              <a:rPr lang="fa-IR" sz="1800" dirty="0"/>
              <a:t>.</a:t>
            </a:r>
            <a:endParaRPr lang="en-US" sz="1800" dirty="0"/>
          </a:p>
        </p:txBody>
      </p:sp>
    </p:spTree>
    <p:extLst>
      <p:ext uri="{BB962C8B-B14F-4D97-AF65-F5344CB8AC3E}">
        <p14:creationId xmlns:p14="http://schemas.microsoft.com/office/powerpoint/2010/main" val="16564981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74638"/>
            <a:ext cx="8186766" cy="1143000"/>
          </a:xfrm>
          <a:ln>
            <a:noFill/>
          </a:ln>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en-GB"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
            </a:r>
            <a:br>
              <a:rPr lang="en-GB"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br>
            <a:r>
              <a:rPr lang="en-GB"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   </a:t>
            </a:r>
            <a:r>
              <a:rPr lang="fa-I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ارزیابی </a:t>
            </a:r>
            <a:r>
              <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اولیه نوزاد</a:t>
            </a:r>
            <a:r>
              <a:rPr lang="en-GB"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
            </a:r>
            <a:br>
              <a:rPr lang="en-GB"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br>
            <a:endParaRPr lang="en-GB"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500034" y="1844824"/>
            <a:ext cx="8186766" cy="4464496"/>
          </a:xfrm>
        </p:spPr>
        <p:style>
          <a:lnRef idx="2">
            <a:schemeClr val="accent2"/>
          </a:lnRef>
          <a:fillRef idx="1">
            <a:schemeClr val="lt1"/>
          </a:fillRef>
          <a:effectRef idx="0">
            <a:schemeClr val="accent2"/>
          </a:effectRef>
          <a:fontRef idx="minor">
            <a:schemeClr val="dk1"/>
          </a:fontRef>
        </p:style>
        <p:txBody>
          <a:bodyPr rIns="182880">
            <a:normAutofit/>
          </a:bodyPr>
          <a:lstStyle/>
          <a:p>
            <a:pPr marL="0" indent="0" algn="r" rtl="1">
              <a:buClr>
                <a:srgbClr val="C00000"/>
              </a:buClr>
              <a:buNone/>
            </a:pPr>
            <a:r>
              <a:rPr lang="fa-IR" sz="2000" b="1" dirty="0">
                <a:solidFill>
                  <a:srgbClr val="C00000"/>
                </a:solidFill>
                <a:cs typeface="B Nazanin" panose="00000400000000000000" pitchFamily="2" charset="-78"/>
              </a:rPr>
              <a:t>بلافاصله پس از تولد سئوالات زیر را مطرح نمایید:</a:t>
            </a:r>
            <a:endParaRPr lang="en-GB" sz="2000" b="1" dirty="0">
              <a:cs typeface="B Nazanin" panose="00000400000000000000" pitchFamily="2" charset="-78"/>
            </a:endParaRPr>
          </a:p>
          <a:p>
            <a:pPr algn="r" rtl="1">
              <a:buClr>
                <a:srgbClr val="C00000"/>
              </a:buClr>
            </a:pPr>
            <a:r>
              <a:rPr lang="fa-IR" sz="4000" b="1" dirty="0">
                <a:solidFill>
                  <a:schemeClr val="tx1"/>
                </a:solidFill>
                <a:cs typeface="B Nazanin" panose="00000400000000000000" pitchFamily="2" charset="-78"/>
              </a:rPr>
              <a:t>نوزاد سررس است؟</a:t>
            </a:r>
          </a:p>
          <a:p>
            <a:pPr algn="r" rtl="1">
              <a:buClr>
                <a:srgbClr val="C00000"/>
              </a:buClr>
            </a:pPr>
            <a:r>
              <a:rPr lang="fa-IR" sz="4000" b="1" dirty="0" smtClean="0">
                <a:cs typeface="B Nazanin" panose="00000400000000000000" pitchFamily="2" charset="-78"/>
              </a:rPr>
              <a:t>نفس </a:t>
            </a:r>
            <a:r>
              <a:rPr lang="fa-IR" sz="4000" b="1" dirty="0">
                <a:cs typeface="B Nazanin" panose="00000400000000000000" pitchFamily="2" charset="-78"/>
              </a:rPr>
              <a:t>می کشد/ گریه می کند؟</a:t>
            </a:r>
          </a:p>
          <a:p>
            <a:pPr algn="r" rtl="1">
              <a:buClr>
                <a:srgbClr val="C00000"/>
              </a:buClr>
            </a:pPr>
            <a:r>
              <a:rPr lang="fa-IR" sz="4000" b="1" dirty="0">
                <a:cs typeface="B Nazanin" panose="00000400000000000000" pitchFamily="2" charset="-78"/>
              </a:rPr>
              <a:t>تونیسیته طبیعی است؟</a:t>
            </a:r>
            <a:endParaRPr lang="en-GB" sz="4000" b="1" dirty="0">
              <a:cs typeface="B Nazanin" panose="00000400000000000000" pitchFamily="2" charset="-78"/>
            </a:endParaRPr>
          </a:p>
        </p:txBody>
      </p:sp>
    </p:spTree>
    <p:extLst>
      <p:ext uri="{BB962C8B-B14F-4D97-AF65-F5344CB8AC3E}">
        <p14:creationId xmlns:p14="http://schemas.microsoft.com/office/powerpoint/2010/main" val="9929545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143000"/>
          </a:xfrm>
          <a:ln>
            <a:noFill/>
          </a:ln>
        </p:spPr>
        <p:style>
          <a:lnRef idx="2">
            <a:schemeClr val="accent2"/>
          </a:lnRef>
          <a:fillRef idx="1">
            <a:schemeClr val="lt1"/>
          </a:fillRef>
          <a:effectRef idx="0">
            <a:schemeClr val="accent2"/>
          </a:effectRef>
          <a:fontRef idx="minor">
            <a:schemeClr val="dk1"/>
          </a:fontRef>
        </p:style>
        <p:txBody>
          <a:bodyPr>
            <a:noAutofit/>
          </a:bodyPr>
          <a:lstStyle/>
          <a:p>
            <a:pPr algn="r" rtl="1"/>
            <a:r>
              <a:rPr lang="fa-IR" b="1" dirty="0">
                <a:solidFill>
                  <a:srgbClr val="C00000"/>
                </a:solidFill>
                <a:cs typeface="B Nazanin" panose="00000400000000000000" pitchFamily="2" charset="-78"/>
              </a:rPr>
              <a:t>ارزیابی اولیه نوزاد:</a:t>
            </a:r>
            <a:br>
              <a:rPr lang="fa-IR" b="1" dirty="0">
                <a:solidFill>
                  <a:srgbClr val="C00000"/>
                </a:solidFill>
                <a:cs typeface="B Nazanin" panose="00000400000000000000" pitchFamily="2" charset="-78"/>
              </a:rPr>
            </a:br>
            <a:r>
              <a:rPr lang="fa-IR" b="1" dirty="0">
                <a:solidFill>
                  <a:srgbClr val="C00000"/>
                </a:solidFill>
                <a:cs typeface="B Nazanin" panose="00000400000000000000" pitchFamily="2" charset="-78"/>
              </a:rPr>
              <a:t>یک زایمان بدون عارضه</a:t>
            </a:r>
            <a:endParaRPr lang="en-GB" b="1" dirty="0">
              <a:solidFill>
                <a:srgbClr val="C00000"/>
              </a:solidFill>
              <a:cs typeface="B Nazanin" panose="00000400000000000000" pitchFamily="2" charset="-78"/>
            </a:endParaRPr>
          </a:p>
        </p:txBody>
      </p:sp>
      <p:sp>
        <p:nvSpPr>
          <p:cNvPr id="5" name="Content Placeholder 4"/>
          <p:cNvSpPr>
            <a:spLocks noGrp="1"/>
          </p:cNvSpPr>
          <p:nvPr>
            <p:ph idx="1"/>
          </p:nvPr>
        </p:nvSpPr>
        <p:spPr>
          <a:xfrm>
            <a:off x="446856" y="1927373"/>
            <a:ext cx="8229600" cy="4525963"/>
          </a:xfrm>
        </p:spPr>
        <p:style>
          <a:lnRef idx="2">
            <a:schemeClr val="dk1"/>
          </a:lnRef>
          <a:fillRef idx="1">
            <a:schemeClr val="lt1"/>
          </a:fillRef>
          <a:effectRef idx="0">
            <a:schemeClr val="dk1"/>
          </a:effectRef>
          <a:fontRef idx="minor">
            <a:schemeClr val="dk1"/>
          </a:fontRef>
        </p:style>
        <p:txBody>
          <a:bodyPr>
            <a:normAutofit/>
          </a:bodyPr>
          <a:lstStyle/>
          <a:p>
            <a:pPr marL="0" lvl="0" indent="0" algn="ctr">
              <a:spcBef>
                <a:spcPts val="0"/>
              </a:spcBef>
              <a:buNone/>
            </a:pPr>
            <a:r>
              <a:rPr lang="en-GB" sz="4400" b="1" dirty="0"/>
              <a:t>                </a:t>
            </a:r>
          </a:p>
          <a:p>
            <a:pPr>
              <a:buNone/>
            </a:pPr>
            <a:r>
              <a:rPr lang="en-GB" sz="1800" b="1" dirty="0">
                <a:solidFill>
                  <a:srgbClr val="C00000"/>
                </a:solidFill>
              </a:rPr>
              <a:t>                                                </a:t>
            </a:r>
          </a:p>
          <a:p>
            <a:pPr>
              <a:buNone/>
            </a:pPr>
            <a:r>
              <a:rPr lang="en-GB" sz="1800" b="1" dirty="0">
                <a:solidFill>
                  <a:srgbClr val="C00000"/>
                </a:solidFill>
              </a:rPr>
              <a:t>                                                   </a:t>
            </a:r>
          </a:p>
          <a:p>
            <a:pPr>
              <a:buNone/>
            </a:pPr>
            <a:endParaRPr lang="en-GB" sz="1800" b="1" dirty="0">
              <a:solidFill>
                <a:srgbClr val="C00000"/>
              </a:solidFill>
            </a:endParaRPr>
          </a:p>
          <a:p>
            <a:pPr>
              <a:buNone/>
            </a:pPr>
            <a:r>
              <a:rPr lang="en-GB" sz="1800" b="1" dirty="0">
                <a:solidFill>
                  <a:srgbClr val="C00000"/>
                </a:solidFill>
              </a:rPr>
              <a:t>                                                              </a:t>
            </a:r>
          </a:p>
          <a:p>
            <a:pPr>
              <a:buNone/>
            </a:pPr>
            <a:r>
              <a:rPr lang="en-GB" sz="1800" b="1" dirty="0">
                <a:solidFill>
                  <a:srgbClr val="C00000"/>
                </a:solidFill>
              </a:rPr>
              <a:t>                                                           </a:t>
            </a:r>
          </a:p>
          <a:p>
            <a:pPr>
              <a:buNone/>
            </a:pPr>
            <a:r>
              <a:rPr lang="en-GB" sz="1800" b="1" dirty="0">
                <a:solidFill>
                  <a:srgbClr val="C00000"/>
                </a:solidFill>
              </a:rPr>
              <a:t>                                                        </a:t>
            </a:r>
          </a:p>
          <a:p>
            <a:pPr>
              <a:buNone/>
            </a:pPr>
            <a:r>
              <a:rPr lang="fa-IR" sz="2000" b="1" dirty="0"/>
              <a:t>   </a:t>
            </a:r>
            <a:endParaRPr lang="en-GB" sz="2000" b="1" dirty="0"/>
          </a:p>
          <a:p>
            <a:pPr>
              <a:buNone/>
            </a:pPr>
            <a:r>
              <a:rPr lang="en-GB" sz="2400" b="1" dirty="0"/>
              <a:t>                  </a:t>
            </a:r>
          </a:p>
        </p:txBody>
      </p:sp>
      <p:sp>
        <p:nvSpPr>
          <p:cNvPr id="11" name="Down Arrow 10"/>
          <p:cNvSpPr/>
          <p:nvPr/>
        </p:nvSpPr>
        <p:spPr>
          <a:xfrm>
            <a:off x="1835696" y="2780928"/>
            <a:ext cx="484632" cy="978408"/>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a:p>
        </p:txBody>
      </p:sp>
      <p:sp>
        <p:nvSpPr>
          <p:cNvPr id="3" name="Flowchart: Decision 2"/>
          <p:cNvSpPr/>
          <p:nvPr/>
        </p:nvSpPr>
        <p:spPr>
          <a:xfrm>
            <a:off x="611560" y="3789040"/>
            <a:ext cx="2880320" cy="1332152"/>
          </a:xfrm>
          <a:prstGeom prst="flowChartDecision">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r>
              <a:rPr lang="fa-IR" sz="1100" b="1" dirty="0">
                <a:solidFill>
                  <a:prstClr val="black"/>
                </a:solidFill>
                <a:cs typeface="Times New Roman" panose="02020603050405020304" pitchFamily="18" charset="0"/>
              </a:rPr>
              <a:t>نوزاد سررس است؟</a:t>
            </a:r>
            <a:endParaRPr lang="en-US" sz="1100" b="1" dirty="0">
              <a:solidFill>
                <a:prstClr val="black"/>
              </a:solidFill>
              <a:cs typeface="+mj-cs"/>
            </a:endParaRPr>
          </a:p>
          <a:p>
            <a:pPr lvl="0" algn="r" rtl="1"/>
            <a:r>
              <a:rPr lang="fa-IR" sz="1100" b="1" dirty="0" smtClean="0">
                <a:solidFill>
                  <a:prstClr val="black"/>
                </a:solidFill>
              </a:rPr>
              <a:t>نفس </a:t>
            </a:r>
            <a:r>
              <a:rPr lang="fa-IR" sz="1100" b="1" dirty="0">
                <a:solidFill>
                  <a:prstClr val="black"/>
                </a:solidFill>
              </a:rPr>
              <a:t>می کشد/ گریه میکند؟</a:t>
            </a:r>
            <a:endParaRPr lang="en-US" sz="1100" b="1" dirty="0">
              <a:solidFill>
                <a:prstClr val="black"/>
              </a:solidFill>
            </a:endParaRPr>
          </a:p>
          <a:p>
            <a:pPr lvl="0" algn="ctr"/>
            <a:r>
              <a:rPr lang="fa-IR" sz="1100" b="1" dirty="0">
                <a:solidFill>
                  <a:prstClr val="black"/>
                </a:solidFill>
              </a:rPr>
              <a:t>تونیسیته طبیعی است؟</a:t>
            </a:r>
            <a:endParaRPr lang="en-US" sz="1100" b="1" dirty="0">
              <a:solidFill>
                <a:prstClr val="black"/>
              </a:solidFill>
            </a:endParaRPr>
          </a:p>
        </p:txBody>
      </p:sp>
      <p:sp>
        <p:nvSpPr>
          <p:cNvPr id="4" name="Right Arrow 3"/>
          <p:cNvSpPr/>
          <p:nvPr/>
        </p:nvSpPr>
        <p:spPr>
          <a:xfrm flipV="1">
            <a:off x="3563888" y="4463401"/>
            <a:ext cx="82809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a:off x="4440315" y="3681027"/>
            <a:ext cx="2268252" cy="1944216"/>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r" rtl="1"/>
            <a:r>
              <a:rPr lang="fa-IR" sz="2000" b="1" dirty="0">
                <a:solidFill>
                  <a:srgbClr val="C00000"/>
                </a:solidFill>
                <a:cs typeface="B Nazanin" panose="00000400000000000000" pitchFamily="2" charset="-78"/>
              </a:rPr>
              <a:t>مراقبت عادی</a:t>
            </a:r>
          </a:p>
          <a:p>
            <a:pPr lvl="0" algn="r" rtl="1"/>
            <a:r>
              <a:rPr lang="fa-IR" sz="1400" b="1" dirty="0">
                <a:solidFill>
                  <a:schemeClr val="tx1"/>
                </a:solidFill>
                <a:cs typeface="B Nazanin" panose="00000400000000000000" pitchFamily="2" charset="-78"/>
              </a:rPr>
              <a:t>ن</a:t>
            </a:r>
            <a:r>
              <a:rPr lang="fa-IR" sz="1400" b="1" dirty="0">
                <a:solidFill>
                  <a:prstClr val="black"/>
                </a:solidFill>
                <a:cs typeface="B Nazanin" panose="00000400000000000000" pitchFamily="2" charset="-78"/>
              </a:rPr>
              <a:t>وزاد را</a:t>
            </a:r>
            <a:r>
              <a:rPr lang="fa-IR" sz="1400" b="1" dirty="0">
                <a:solidFill>
                  <a:srgbClr val="C00000"/>
                </a:solidFill>
                <a:cs typeface="B Nazanin" panose="00000400000000000000" pitchFamily="2" charset="-78"/>
              </a:rPr>
              <a:t> گرم </a:t>
            </a:r>
            <a:r>
              <a:rPr lang="fa-IR" sz="1400" b="1" dirty="0" smtClean="0">
                <a:solidFill>
                  <a:prstClr val="black"/>
                </a:solidFill>
                <a:cs typeface="B Nazanin" panose="00000400000000000000" pitchFamily="2" charset="-78"/>
              </a:rPr>
              <a:t>کنید</a:t>
            </a:r>
            <a:endParaRPr lang="en-US" sz="1400" b="1" dirty="0" smtClean="0">
              <a:solidFill>
                <a:prstClr val="black"/>
              </a:solidFill>
              <a:cs typeface="B Nazanin" panose="00000400000000000000" pitchFamily="2" charset="-78"/>
            </a:endParaRPr>
          </a:p>
          <a:p>
            <a:pPr lvl="0" algn="r" rtl="1"/>
            <a:r>
              <a:rPr lang="fa-IR" sz="1400" b="1" dirty="0" smtClean="0">
                <a:solidFill>
                  <a:srgbClr val="C00000"/>
                </a:solidFill>
                <a:cs typeface="B Nazanin" panose="00000400000000000000" pitchFamily="2" charset="-78"/>
              </a:rPr>
              <a:t>پ</a:t>
            </a:r>
            <a:r>
              <a:rPr lang="fa-IR" sz="1400" b="1" dirty="0" smtClean="0">
                <a:solidFill>
                  <a:prstClr val="black"/>
                </a:solidFill>
                <a:cs typeface="B Nazanin" panose="00000400000000000000" pitchFamily="2" charset="-78"/>
              </a:rPr>
              <a:t>وزیشن بدهید</a:t>
            </a:r>
            <a:endParaRPr lang="fa-IR" sz="1400" b="1" dirty="0">
              <a:solidFill>
                <a:prstClr val="black"/>
              </a:solidFill>
              <a:cs typeface="B Nazanin" panose="00000400000000000000" pitchFamily="2" charset="-78"/>
            </a:endParaRPr>
          </a:p>
          <a:p>
            <a:pPr lvl="0" algn="r" rtl="1"/>
            <a:r>
              <a:rPr lang="fa-IR" sz="1400" b="1" dirty="0">
                <a:solidFill>
                  <a:srgbClr val="000000"/>
                </a:solidFill>
                <a:cs typeface="B Nazanin" panose="00000400000000000000" pitchFamily="2" charset="-78"/>
              </a:rPr>
              <a:t>د</a:t>
            </a:r>
            <a:r>
              <a:rPr lang="fa-IR" sz="1400" b="1" dirty="0">
                <a:solidFill>
                  <a:prstClr val="black"/>
                </a:solidFill>
                <a:cs typeface="B Nazanin" panose="00000400000000000000" pitchFamily="2" charset="-78"/>
              </a:rPr>
              <a:t>ر صورت لزوم راه هوایی را باز </a:t>
            </a:r>
            <a:r>
              <a:rPr lang="fa-IR" sz="1400" b="1" dirty="0" smtClean="0">
                <a:solidFill>
                  <a:prstClr val="black"/>
                </a:solidFill>
                <a:cs typeface="B Nazanin" panose="00000400000000000000" pitchFamily="2" charset="-78"/>
              </a:rPr>
              <a:t>(</a:t>
            </a:r>
            <a:r>
              <a:rPr lang="fa-IR" sz="1400" b="1" dirty="0" smtClean="0">
                <a:solidFill>
                  <a:srgbClr val="C00000"/>
                </a:solidFill>
                <a:cs typeface="B Nazanin" panose="00000400000000000000" pitchFamily="2" charset="-78"/>
              </a:rPr>
              <a:t>س</a:t>
            </a:r>
            <a:r>
              <a:rPr lang="fa-IR" sz="1400" b="1" dirty="0" smtClean="0">
                <a:solidFill>
                  <a:prstClr val="black"/>
                </a:solidFill>
                <a:cs typeface="B Nazanin" panose="00000400000000000000" pitchFamily="2" charset="-78"/>
              </a:rPr>
              <a:t>اکشن) کنید</a:t>
            </a:r>
            <a:endParaRPr lang="fa-IR" sz="1400" b="1" dirty="0">
              <a:solidFill>
                <a:prstClr val="black"/>
              </a:solidFill>
              <a:cs typeface="B Nazanin" panose="00000400000000000000" pitchFamily="2" charset="-78"/>
            </a:endParaRPr>
          </a:p>
          <a:p>
            <a:pPr lvl="0" algn="r" rtl="1"/>
            <a:r>
              <a:rPr lang="fa-IR" sz="1400" b="1" dirty="0">
                <a:solidFill>
                  <a:srgbClr val="C00000"/>
                </a:solidFill>
                <a:cs typeface="B Nazanin" panose="00000400000000000000" pitchFamily="2" charset="-78"/>
              </a:rPr>
              <a:t>خ</a:t>
            </a:r>
            <a:r>
              <a:rPr lang="fa-IR" sz="1400" b="1" dirty="0">
                <a:solidFill>
                  <a:prstClr val="black"/>
                </a:solidFill>
                <a:cs typeface="B Nazanin" panose="00000400000000000000" pitchFamily="2" charset="-78"/>
              </a:rPr>
              <a:t>شک کنید</a:t>
            </a:r>
          </a:p>
          <a:p>
            <a:pPr lvl="0" algn="r" rtl="1"/>
            <a:r>
              <a:rPr lang="fa-IR" sz="1400" b="1" dirty="0">
                <a:solidFill>
                  <a:srgbClr val="FF0000"/>
                </a:solidFill>
                <a:cs typeface="B Nazanin" panose="00000400000000000000" pitchFamily="2" charset="-78"/>
              </a:rPr>
              <a:t>ت</a:t>
            </a:r>
            <a:r>
              <a:rPr lang="fa-IR" sz="1400" b="1" dirty="0">
                <a:solidFill>
                  <a:schemeClr val="tx1"/>
                </a:solidFill>
                <a:cs typeface="B Nazanin" panose="00000400000000000000" pitchFamily="2" charset="-78"/>
              </a:rPr>
              <a:t>داوم ارزیابی</a:t>
            </a:r>
            <a:endParaRPr lang="en-US" sz="1400" b="1" dirty="0">
              <a:solidFill>
                <a:schemeClr val="tx1"/>
              </a:solidFill>
              <a:cs typeface="B Nazanin" panose="00000400000000000000" pitchFamily="2" charset="-78"/>
            </a:endParaRPr>
          </a:p>
        </p:txBody>
      </p:sp>
      <p:sp>
        <p:nvSpPr>
          <p:cNvPr id="9" name="Rectangle 8"/>
          <p:cNvSpPr/>
          <p:nvPr/>
        </p:nvSpPr>
        <p:spPr>
          <a:xfrm>
            <a:off x="1331640" y="2048836"/>
            <a:ext cx="1440160" cy="6878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a-IR" sz="4000" b="1" dirty="0">
                <a:solidFill>
                  <a:prstClr val="black"/>
                </a:solidFill>
                <a:cs typeface="B Nazanin" panose="00000400000000000000" pitchFamily="2" charset="-78"/>
              </a:rPr>
              <a:t>تولد</a:t>
            </a:r>
            <a:endParaRPr lang="en-US" sz="4000" b="1" dirty="0">
              <a:solidFill>
                <a:prstClr val="black"/>
              </a:solidFill>
              <a:cs typeface="B Nazanin" panose="00000400000000000000" pitchFamily="2" charset="-78"/>
            </a:endParaRPr>
          </a:p>
        </p:txBody>
      </p:sp>
      <p:sp>
        <p:nvSpPr>
          <p:cNvPr id="10" name="Oval 9"/>
          <p:cNvSpPr/>
          <p:nvPr/>
        </p:nvSpPr>
        <p:spPr>
          <a:xfrm>
            <a:off x="6732240" y="4221088"/>
            <a:ext cx="1759072" cy="4560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1600" b="1" dirty="0" smtClean="0">
                <a:solidFill>
                  <a:prstClr val="black"/>
                </a:solidFill>
                <a:cs typeface="B Nazanin" panose="00000400000000000000" pitchFamily="2" charset="-78"/>
              </a:rPr>
              <a:t>ارزیابی</a:t>
            </a:r>
          </a:p>
          <a:p>
            <a:pPr algn="r" rtl="1"/>
            <a:r>
              <a:rPr lang="fa-IR" sz="1600" b="1" dirty="0" smtClean="0">
                <a:solidFill>
                  <a:prstClr val="black"/>
                </a:solidFill>
                <a:cs typeface="B Nazanin" panose="00000400000000000000" pitchFamily="2" charset="-78"/>
              </a:rPr>
              <a:t>اولیه</a:t>
            </a:r>
            <a:endParaRPr lang="en-GB" sz="1600" b="1" dirty="0">
              <a:solidFill>
                <a:prstClr val="black"/>
              </a:solidFill>
              <a:cs typeface="B Nazanin" panose="00000400000000000000" pitchFamily="2" charset="-78"/>
            </a:endParaRPr>
          </a:p>
        </p:txBody>
      </p:sp>
      <p:sp>
        <p:nvSpPr>
          <p:cNvPr id="13" name="Footer Placeholder 7"/>
          <p:cNvSpPr>
            <a:spLocks noGrp="1"/>
          </p:cNvSpPr>
          <p:nvPr>
            <p:ph type="ftr" sz="quarter" idx="11"/>
          </p:nvPr>
        </p:nvSpPr>
        <p:spPr>
          <a:xfrm>
            <a:off x="2843808" y="4437111"/>
            <a:ext cx="1800201" cy="432049"/>
          </a:xfrm>
        </p:spPr>
        <p:txBody>
          <a:bodyPr/>
          <a:lstStyle/>
          <a:p>
            <a:r>
              <a:rPr lang="fa-IR" b="1" dirty="0">
                <a:solidFill>
                  <a:srgbClr val="C00000"/>
                </a:solidFill>
                <a:cs typeface="B Nazanin" panose="00000400000000000000" pitchFamily="2" charset="-78"/>
              </a:rPr>
              <a:t>نوزاد همراه مادر</a:t>
            </a:r>
            <a:r>
              <a:rPr lang="fa-IR" sz="1800" b="1" dirty="0">
                <a:solidFill>
                  <a:srgbClr val="C00000"/>
                </a:solidFill>
                <a:cs typeface="B Nazanin" panose="00000400000000000000" pitchFamily="2" charset="-78"/>
              </a:rPr>
              <a:t> </a:t>
            </a:r>
            <a:endParaRPr lang="en-GB" sz="1800" b="1" dirty="0">
              <a:solidFill>
                <a:srgbClr val="C00000"/>
              </a:solidFill>
              <a:cs typeface="B Nazanin" panose="00000400000000000000" pitchFamily="2" charset="-78"/>
            </a:endParaRPr>
          </a:p>
        </p:txBody>
      </p:sp>
      <p:sp>
        <p:nvSpPr>
          <p:cNvPr id="14" name="Rectangle 13"/>
          <p:cNvSpPr/>
          <p:nvPr/>
        </p:nvSpPr>
        <p:spPr>
          <a:xfrm>
            <a:off x="3563888" y="4005064"/>
            <a:ext cx="720080"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a-IR" b="1" dirty="0">
                <a:solidFill>
                  <a:srgbClr val="C00000"/>
                </a:solidFill>
                <a:cs typeface="B Nazanin" panose="00000400000000000000" pitchFamily="2" charset="-78"/>
              </a:rPr>
              <a:t>بلی</a:t>
            </a:r>
            <a:endParaRPr lang="en-US" b="1" dirty="0">
              <a:solidFill>
                <a:srgbClr val="C00000"/>
              </a:solidFill>
              <a:cs typeface="B Nazanin" panose="00000400000000000000" pitchFamily="2" charset="-78"/>
            </a:endParaRPr>
          </a:p>
        </p:txBody>
      </p:sp>
    </p:spTree>
    <p:extLst>
      <p:ext uri="{BB962C8B-B14F-4D97-AF65-F5344CB8AC3E}">
        <p14:creationId xmlns:p14="http://schemas.microsoft.com/office/powerpoint/2010/main" val="26738133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629816"/>
            <a:ext cx="8258204"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چه نوزادانی </a:t>
            </a:r>
            <a:r>
              <a:rPr lang="fa-IR"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نیاز به احیا </a:t>
            </a:r>
            <a:r>
              <a:rPr lang="fa-I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دارند؟</a:t>
            </a:r>
            <a:endParaRPr lang="en-GB"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457200" y="1903433"/>
            <a:ext cx="8229600" cy="3109743"/>
          </a:xfrm>
        </p:spPr>
        <p:style>
          <a:lnRef idx="2">
            <a:schemeClr val="accent2"/>
          </a:lnRef>
          <a:fillRef idx="1">
            <a:schemeClr val="lt1"/>
          </a:fillRef>
          <a:effectRef idx="0">
            <a:schemeClr val="accent2"/>
          </a:effectRef>
          <a:fontRef idx="minor">
            <a:schemeClr val="dk1"/>
          </a:fontRef>
        </p:style>
        <p:txBody>
          <a:bodyPr tIns="182880">
            <a:normAutofit fontScale="55000" lnSpcReduction="20000"/>
          </a:bodyPr>
          <a:lstStyle/>
          <a:p>
            <a:pPr algn="r" rtl="1">
              <a:buClr>
                <a:srgbClr val="FF0000"/>
              </a:buClr>
            </a:pPr>
            <a:r>
              <a:rPr lang="fa-IR" sz="3300" b="1" dirty="0">
                <a:solidFill>
                  <a:srgbClr val="FF0000"/>
                </a:solidFill>
                <a:cs typeface="B Nazanin" panose="00000400000000000000" pitchFamily="2" charset="-78"/>
              </a:rPr>
              <a:t>بیشتر نوزادان </a:t>
            </a:r>
            <a:r>
              <a:rPr lang="fa-IR" sz="3300" b="1" dirty="0" smtClean="0">
                <a:cs typeface="B Nazanin" panose="00000400000000000000" pitchFamily="2" charset="-78"/>
              </a:rPr>
              <a:t>گذار به زندگی خارج رحمی را بدون مداخله طی میکنند</a:t>
            </a:r>
          </a:p>
          <a:p>
            <a:pPr algn="r" rtl="1">
              <a:buClr>
                <a:srgbClr val="FF0000"/>
              </a:buClr>
            </a:pPr>
            <a:r>
              <a:rPr lang="fa-IR" sz="3300" b="1" dirty="0" smtClean="0">
                <a:cs typeface="B Nazanin" panose="00000400000000000000" pitchFamily="2" charset="-78"/>
              </a:rPr>
              <a:t>طی 30 ثانیه حدود </a:t>
            </a:r>
            <a:r>
              <a:rPr lang="fa-IR" sz="3300" b="1" dirty="0" smtClean="0">
                <a:solidFill>
                  <a:srgbClr val="FF0000"/>
                </a:solidFill>
                <a:cs typeface="B Nazanin" panose="00000400000000000000" pitchFamily="2" charset="-78"/>
              </a:rPr>
              <a:t>85% نوزادان </a:t>
            </a:r>
            <a:r>
              <a:rPr lang="fa-IR" sz="3300" b="1" dirty="0" smtClean="0">
                <a:cs typeface="B Nazanin" panose="00000400000000000000" pitchFamily="2" charset="-78"/>
              </a:rPr>
              <a:t>رسیده آغاز به تنفس میکنند</a:t>
            </a:r>
            <a:endParaRPr lang="en-GB" sz="3300" b="1" dirty="0">
              <a:cs typeface="B Nazanin" panose="00000400000000000000" pitchFamily="2" charset="-78"/>
            </a:endParaRPr>
          </a:p>
          <a:p>
            <a:pPr algn="r" rtl="1">
              <a:buClr>
                <a:srgbClr val="FF0000"/>
              </a:buClr>
            </a:pPr>
            <a:r>
              <a:rPr lang="fa-IR" sz="3300" b="1" dirty="0" smtClean="0">
                <a:solidFill>
                  <a:srgbClr val="FF0000"/>
                </a:solidFill>
                <a:cs typeface="B Nazanin" panose="00000400000000000000" pitchFamily="2" charset="-78"/>
              </a:rPr>
              <a:t>10</a:t>
            </a:r>
            <a:r>
              <a:rPr lang="fa-IR" sz="3300" b="1" dirty="0">
                <a:solidFill>
                  <a:srgbClr val="FF0000"/>
                </a:solidFill>
                <a:cs typeface="B Nazanin" panose="00000400000000000000" pitchFamily="2" charset="-78"/>
              </a:rPr>
              <a:t>% </a:t>
            </a:r>
            <a:r>
              <a:rPr lang="fa-IR" sz="3300" b="1" dirty="0">
                <a:cs typeface="B Nazanin" panose="00000400000000000000" pitchFamily="2" charset="-78"/>
              </a:rPr>
              <a:t>نوزادان </a:t>
            </a:r>
            <a:r>
              <a:rPr lang="fa-IR" sz="3300" b="1" dirty="0" smtClean="0">
                <a:cs typeface="B Nazanin" panose="00000400000000000000" pitchFamily="2" charset="-78"/>
              </a:rPr>
              <a:t>با خشک کردن و تحریک نفس می کشند</a:t>
            </a:r>
          </a:p>
          <a:p>
            <a:pPr algn="r" rtl="1">
              <a:buClr>
                <a:srgbClr val="FF0000"/>
              </a:buClr>
            </a:pPr>
            <a:r>
              <a:rPr lang="fa-IR" sz="3300" b="1" dirty="0" smtClean="0">
                <a:cs typeface="B Nazanin" panose="00000400000000000000" pitchFamily="2" charset="-78"/>
              </a:rPr>
              <a:t>برای گذار موفق حدود</a:t>
            </a:r>
            <a:r>
              <a:rPr lang="fa-IR" sz="3300" b="1" dirty="0" smtClean="0">
                <a:solidFill>
                  <a:srgbClr val="FF0000"/>
                </a:solidFill>
                <a:cs typeface="B Nazanin" panose="00000400000000000000" pitchFamily="2" charset="-78"/>
              </a:rPr>
              <a:t> 5% </a:t>
            </a:r>
            <a:r>
              <a:rPr lang="fa-IR" sz="3300" b="1" dirty="0" smtClean="0">
                <a:cs typeface="B Nazanin" panose="00000400000000000000" pitchFamily="2" charset="-78"/>
              </a:rPr>
              <a:t>نوزادان رسیده نیاز به تهویه با فشار مثبت دارند</a:t>
            </a:r>
          </a:p>
          <a:p>
            <a:pPr algn="r" rtl="1">
              <a:buClr>
                <a:srgbClr val="FF0000"/>
              </a:buClr>
            </a:pPr>
            <a:r>
              <a:rPr lang="fa-IR" sz="3300" b="1" dirty="0" smtClean="0">
                <a:solidFill>
                  <a:srgbClr val="FF0000"/>
                </a:solidFill>
                <a:cs typeface="B Nazanin" panose="00000400000000000000" pitchFamily="2" charset="-78"/>
              </a:rPr>
              <a:t>2 % </a:t>
            </a:r>
            <a:r>
              <a:rPr lang="fa-IR" sz="3300" b="1" dirty="0" smtClean="0">
                <a:cs typeface="B Nazanin" panose="00000400000000000000" pitchFamily="2" charset="-78"/>
              </a:rPr>
              <a:t>نوزادان رسیده نیاز به لوله گذاری داخل نای دارند</a:t>
            </a:r>
          </a:p>
          <a:p>
            <a:pPr algn="r" rtl="1">
              <a:buClr>
                <a:srgbClr val="FF0000"/>
              </a:buClr>
            </a:pPr>
            <a:r>
              <a:rPr lang="fa-IR" sz="3300" b="1" dirty="0" smtClean="0">
                <a:solidFill>
                  <a:srgbClr val="FF0000"/>
                </a:solidFill>
                <a:cs typeface="B Nazanin" panose="00000400000000000000" pitchFamily="2" charset="-78"/>
              </a:rPr>
              <a:t>1تا3 نوزاد </a:t>
            </a:r>
            <a:r>
              <a:rPr lang="fa-IR" sz="3300" b="1" dirty="0" smtClean="0">
                <a:cs typeface="B Nazanin" panose="00000400000000000000" pitchFamily="2" charset="-78"/>
              </a:rPr>
              <a:t>در هر </a:t>
            </a:r>
            <a:r>
              <a:rPr lang="fa-IR" sz="3300" b="1" dirty="0" smtClean="0">
                <a:solidFill>
                  <a:srgbClr val="FF0000"/>
                </a:solidFill>
                <a:cs typeface="B Nazanin" panose="00000400000000000000" pitchFamily="2" charset="-78"/>
              </a:rPr>
              <a:t>1000 </a:t>
            </a:r>
            <a:r>
              <a:rPr lang="fa-IR" sz="3300" b="1" dirty="0" smtClean="0">
                <a:cs typeface="B Nazanin" panose="00000400000000000000" pitchFamily="2" charset="-78"/>
              </a:rPr>
              <a:t>تولد نیاز به فشردن قفسه سینه یا تجویز دارو دارند</a:t>
            </a:r>
          </a:p>
          <a:p>
            <a:pPr algn="r" rtl="1">
              <a:buClr>
                <a:srgbClr val="FF0000"/>
              </a:buClr>
            </a:pPr>
            <a:r>
              <a:rPr lang="fa-IR" sz="3300" b="1" dirty="0" smtClean="0">
                <a:cs typeface="B Nazanin" panose="00000400000000000000" pitchFamily="2" charset="-78"/>
              </a:rPr>
              <a:t>احتمال نیاز به دریافت مداخله های زندگی بخش در نوزادان با عوامل خطر شناخنه شده و نارس بیشتر است</a:t>
            </a:r>
          </a:p>
        </p:txBody>
      </p:sp>
    </p:spTree>
    <p:extLst>
      <p:ext uri="{BB962C8B-B14F-4D97-AF65-F5344CB8AC3E}">
        <p14:creationId xmlns:p14="http://schemas.microsoft.com/office/powerpoint/2010/main" val="20525959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274638"/>
            <a:ext cx="8856984"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5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
            </a:r>
            <a:br>
              <a:rPr lang="fa-IR" sz="5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br>
            <a:r>
              <a:rPr lang="fa-IR" sz="3200" b="1" spc="50" dirty="0">
                <a:ln w="11430"/>
                <a:effectLst>
                  <a:outerShdw blurRad="76200" dist="50800" dir="5400000" algn="tl" rotWithShape="0">
                    <a:srgbClr val="000000">
                      <a:alpha val="65000"/>
                    </a:srgbClr>
                  </a:outerShdw>
                </a:effectLst>
                <a:cs typeface="B Nazanin" panose="00000400000000000000" pitchFamily="2" charset="-78"/>
              </a:rPr>
              <a:t>مراقبت عادی: تماس پوست به پوست </a:t>
            </a:r>
            <a:r>
              <a:rPr lang="en-GB" sz="3200" b="1" spc="50" dirty="0">
                <a:ln w="11430"/>
                <a:effectLst>
                  <a:outerShdw blurRad="76200" dist="50800" dir="5400000" algn="tl" rotWithShape="0">
                    <a:srgbClr val="000000">
                      <a:alpha val="65000"/>
                    </a:srgbClr>
                  </a:outerShdw>
                </a:effectLst>
                <a:cs typeface="B Nazanin" panose="00000400000000000000" pitchFamily="2" charset="-78"/>
              </a:rPr>
              <a:t> </a:t>
            </a:r>
            <a:r>
              <a:rPr lang="en-GB" sz="5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
            </a:r>
            <a:br>
              <a:rPr lang="en-GB" sz="5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br>
            <a:endParaRPr lang="en-GB" sz="5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457200" y="1628800"/>
            <a:ext cx="8229600" cy="4525963"/>
          </a:xfrm>
        </p:spPr>
        <p:style>
          <a:lnRef idx="2">
            <a:schemeClr val="accent2"/>
          </a:lnRef>
          <a:fillRef idx="1">
            <a:schemeClr val="lt1"/>
          </a:fillRef>
          <a:effectRef idx="0">
            <a:schemeClr val="accent2"/>
          </a:effectRef>
          <a:fontRef idx="minor">
            <a:schemeClr val="dk1"/>
          </a:fontRef>
        </p:style>
        <p:txBody>
          <a:bodyPr tIns="182880">
            <a:normAutofit fontScale="92500" lnSpcReduction="20000"/>
          </a:bodyPr>
          <a:lstStyle/>
          <a:p>
            <a:pPr algn="r" rtl="1">
              <a:buClr>
                <a:srgbClr val="FF0000"/>
              </a:buClr>
            </a:pPr>
            <a:r>
              <a:rPr lang="fa-IR" sz="2400" dirty="0"/>
              <a:t>اگر پاسخ هر </a:t>
            </a:r>
            <a:r>
              <a:rPr lang="fa-IR" sz="2400" dirty="0">
                <a:solidFill>
                  <a:srgbClr val="C00000"/>
                </a:solidFill>
              </a:rPr>
              <a:t>3 پرسش </a:t>
            </a:r>
            <a:r>
              <a:rPr lang="fa-IR" sz="2400" dirty="0"/>
              <a:t>ارزیابی سریع،</a:t>
            </a:r>
            <a:r>
              <a:rPr lang="fa-IR" sz="2400" dirty="0">
                <a:solidFill>
                  <a:srgbClr val="C00000"/>
                </a:solidFill>
              </a:rPr>
              <a:t> </a:t>
            </a:r>
            <a:r>
              <a:rPr lang="fa-IR" sz="2400" dirty="0" smtClean="0">
                <a:solidFill>
                  <a:srgbClr val="C00000"/>
                </a:solidFill>
              </a:rPr>
              <a:t>بله </a:t>
            </a:r>
            <a:r>
              <a:rPr lang="fa-IR" sz="2400" dirty="0"/>
              <a:t>بود، نوزاد </a:t>
            </a:r>
            <a:r>
              <a:rPr lang="fa-IR" sz="2400" dirty="0" smtClean="0"/>
              <a:t>می تواند </a:t>
            </a:r>
            <a:r>
              <a:rPr lang="fa-IR" sz="2400" dirty="0"/>
              <a:t>با مادرش بماند و گامهای نخستین بر روی قفسه سینه یا شکم مادر انجام گردد</a:t>
            </a:r>
            <a:r>
              <a:rPr lang="fa-IR" sz="2400" dirty="0" smtClean="0"/>
              <a:t>.</a:t>
            </a:r>
          </a:p>
          <a:p>
            <a:pPr algn="r" rtl="1">
              <a:buClr>
                <a:srgbClr val="FF0000"/>
              </a:buClr>
            </a:pPr>
            <a:r>
              <a:rPr lang="fa-IR" sz="2400" dirty="0" smtClean="0"/>
              <a:t> </a:t>
            </a:r>
            <a:r>
              <a:rPr lang="fa-IR" sz="2400" dirty="0">
                <a:solidFill>
                  <a:srgbClr val="C00000"/>
                </a:solidFill>
              </a:rPr>
              <a:t>گرما </a:t>
            </a:r>
            <a:r>
              <a:rPr lang="fa-IR" sz="2400" dirty="0"/>
              <a:t>با تماس مستقیم پوست به پوست و پوشاندن نوزاد با یک حوله یا پتوی گرم تأمین </a:t>
            </a:r>
            <a:r>
              <a:rPr lang="fa-IR" sz="2400" dirty="0" smtClean="0"/>
              <a:t>می شود.</a:t>
            </a:r>
          </a:p>
          <a:p>
            <a:pPr algn="r" rtl="1">
              <a:buClr>
                <a:srgbClr val="FF0000"/>
              </a:buClr>
            </a:pPr>
            <a:r>
              <a:rPr lang="fa-IR" sz="2400" dirty="0" smtClean="0"/>
              <a:t> نوزاد </a:t>
            </a:r>
            <a:r>
              <a:rPr lang="fa-IR" sz="2400" dirty="0"/>
              <a:t>را با حوله یا پتو گرم و به آرامی </a:t>
            </a:r>
            <a:r>
              <a:rPr lang="fa-IR" sz="2400" dirty="0">
                <a:solidFill>
                  <a:srgbClr val="C00000"/>
                </a:solidFill>
              </a:rPr>
              <a:t>تحریک</a:t>
            </a:r>
            <a:r>
              <a:rPr lang="fa-IR" sz="2400" dirty="0"/>
              <a:t> کنید. </a:t>
            </a:r>
            <a:endParaRPr lang="fa-IR" sz="2400" dirty="0" smtClean="0"/>
          </a:p>
          <a:p>
            <a:pPr algn="r" rtl="1">
              <a:buClr>
                <a:srgbClr val="FF0000"/>
              </a:buClr>
            </a:pPr>
            <a:r>
              <a:rPr lang="fa-IR" sz="2400" dirty="0" smtClean="0"/>
              <a:t>به </a:t>
            </a:r>
            <a:r>
              <a:rPr lang="fa-IR" sz="2400" dirty="0"/>
              <a:t>نوزاد روی قفسه سینه یا شکم مادر </a:t>
            </a:r>
            <a:r>
              <a:rPr lang="fa-IR" sz="2400" dirty="0">
                <a:solidFill>
                  <a:srgbClr val="C00000"/>
                </a:solidFill>
              </a:rPr>
              <a:t>وضعیت</a:t>
            </a:r>
            <a:r>
              <a:rPr lang="fa-IR" sz="2400" dirty="0"/>
              <a:t> دهید به </a:t>
            </a:r>
            <a:r>
              <a:rPr lang="fa-IR" sz="2400" dirty="0" smtClean="0"/>
              <a:t>گونه ای </a:t>
            </a:r>
            <a:r>
              <a:rPr lang="fa-IR" sz="2400" dirty="0"/>
              <a:t>که مطمئن شوید راه هوایی باز است. </a:t>
            </a:r>
            <a:endParaRPr lang="fa-IR" sz="2400" dirty="0" smtClean="0"/>
          </a:p>
          <a:p>
            <a:pPr algn="r" rtl="1">
              <a:buClr>
                <a:srgbClr val="FF0000"/>
              </a:buClr>
            </a:pPr>
            <a:r>
              <a:rPr lang="fa-IR" sz="2400" dirty="0" smtClean="0"/>
              <a:t>ترشحات </a:t>
            </a:r>
            <a:r>
              <a:rPr lang="fa-IR" sz="2400" dirty="0"/>
              <a:t>راه هوایی </a:t>
            </a:r>
            <a:r>
              <a:rPr lang="fa-IR" sz="2400" dirty="0" smtClean="0"/>
              <a:t>بالایی</a:t>
            </a:r>
            <a:r>
              <a:rPr lang="fa-IR" sz="2400" dirty="0"/>
              <a:t>، در صورت نیاز با پاک کردن دهان و بینی نوزاد با یک پارچه تمیز </a:t>
            </a:r>
            <a:r>
              <a:rPr lang="fa-IR" sz="2400" dirty="0" smtClean="0"/>
              <a:t>می شود</a:t>
            </a:r>
            <a:r>
              <a:rPr lang="fa-IR" sz="2400" dirty="0"/>
              <a:t>. </a:t>
            </a:r>
            <a:endParaRPr lang="fa-IR" sz="2400" dirty="0" smtClean="0"/>
          </a:p>
          <a:p>
            <a:pPr algn="r" rtl="1">
              <a:buClr>
                <a:srgbClr val="FF0000"/>
              </a:buClr>
            </a:pPr>
            <a:r>
              <a:rPr lang="fa-IR" sz="2400" dirty="0" smtClean="0">
                <a:solidFill>
                  <a:srgbClr val="C00000"/>
                </a:solidFill>
              </a:rPr>
              <a:t>ساکشن</a:t>
            </a:r>
            <a:r>
              <a:rPr lang="fa-IR" sz="2400" dirty="0" smtClean="0"/>
              <a:t> ملایم </a:t>
            </a:r>
            <a:r>
              <a:rPr lang="fa-IR" sz="2400" dirty="0"/>
              <a:t>با یک پوار برای نوزادانی انجام </a:t>
            </a:r>
            <a:r>
              <a:rPr lang="fa-IR" sz="2400" dirty="0" smtClean="0"/>
              <a:t>می شود </a:t>
            </a:r>
            <a:r>
              <a:rPr lang="fa-IR" sz="2400" dirty="0"/>
              <a:t>که مایع مکونیومی یاترشحات مسدود کننده تنفس نوزاد دارند و مواردی که پاک کردن ترشحات آنها دشوار است. </a:t>
            </a:r>
            <a:endParaRPr lang="fa-IR" sz="2400" dirty="0" smtClean="0"/>
          </a:p>
          <a:p>
            <a:pPr algn="r" rtl="1">
              <a:buClr>
                <a:srgbClr val="FF0000"/>
              </a:buClr>
            </a:pPr>
            <a:r>
              <a:rPr lang="fa-IR" sz="2400" dirty="0" smtClean="0"/>
              <a:t>پس </a:t>
            </a:r>
            <a:r>
              <a:rPr lang="fa-IR" sz="2400" dirty="0"/>
              <a:t>از انجام گامهای نخستین، </a:t>
            </a:r>
            <a:r>
              <a:rPr lang="fa-IR" sz="2400" dirty="0">
                <a:solidFill>
                  <a:srgbClr val="C00000"/>
                </a:solidFill>
              </a:rPr>
              <a:t>پایش تنفس، تون، فعالیت، رنگ و دمای</a:t>
            </a:r>
            <a:r>
              <a:rPr lang="fa-IR" sz="2400" dirty="0"/>
              <a:t> نوزاد را ادامه دهید تا لزوم </a:t>
            </a:r>
            <a:r>
              <a:rPr lang="fa-IR" sz="2400" dirty="0" smtClean="0"/>
              <a:t>مداخله های </a:t>
            </a:r>
            <a:r>
              <a:rPr lang="fa-IR" sz="2400" dirty="0"/>
              <a:t>بیشتر را مشخص نمایید.</a:t>
            </a:r>
            <a:endParaRPr lang="en-GB" sz="2400" b="1" dirty="0">
              <a:cs typeface="B Nazanin" panose="00000400000000000000" pitchFamily="2" charset="-7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tIns="182880">
            <a:normAutofit fontScale="92500"/>
          </a:bodyPr>
          <a:lstStyle/>
          <a:p>
            <a:pPr algn="r" rtl="1">
              <a:buClr>
                <a:srgbClr val="FF0000"/>
              </a:buClr>
            </a:pPr>
            <a:r>
              <a:rPr lang="fa-IR" sz="3500" dirty="0" smtClean="0">
                <a:solidFill>
                  <a:srgbClr val="C00000"/>
                </a:solidFill>
              </a:rPr>
              <a:t>اگر پاسخ هریک از پرسشهای ارزیابی نخست »</a:t>
            </a:r>
            <a:r>
              <a:rPr lang="fa-IR" sz="3500" dirty="0" smtClean="0">
                <a:solidFill>
                  <a:schemeClr val="tx1"/>
                </a:solidFill>
              </a:rPr>
              <a:t>خیر</a:t>
            </a:r>
            <a:r>
              <a:rPr lang="fa-IR" sz="3500" dirty="0" smtClean="0">
                <a:solidFill>
                  <a:srgbClr val="C00000"/>
                </a:solidFill>
              </a:rPr>
              <a:t>« بود، </a:t>
            </a:r>
          </a:p>
          <a:p>
            <a:pPr algn="r" rtl="1">
              <a:buClr>
                <a:srgbClr val="FF0000"/>
              </a:buClr>
            </a:pPr>
            <a:r>
              <a:rPr lang="fa-IR" sz="3500" dirty="0" smtClean="0">
                <a:solidFill>
                  <a:schemeClr val="tx1"/>
                </a:solidFill>
              </a:rPr>
              <a:t>گرما را تامین </a:t>
            </a:r>
          </a:p>
          <a:p>
            <a:pPr algn="r" rtl="1">
              <a:buClr>
                <a:srgbClr val="FF0000"/>
              </a:buClr>
            </a:pPr>
            <a:r>
              <a:rPr lang="fa-IR" sz="3500" dirty="0" smtClean="0">
                <a:solidFill>
                  <a:schemeClr val="tx1"/>
                </a:solidFill>
              </a:rPr>
              <a:t>وضعیت بدهید</a:t>
            </a:r>
          </a:p>
          <a:p>
            <a:pPr algn="r" rtl="1">
              <a:buClr>
                <a:srgbClr val="FF0000"/>
              </a:buClr>
            </a:pPr>
            <a:r>
              <a:rPr lang="fa-IR" sz="3500" dirty="0" smtClean="0">
                <a:solidFill>
                  <a:schemeClr val="tx1"/>
                </a:solidFill>
              </a:rPr>
              <a:t>در صورت لزوم ساکشن کنید</a:t>
            </a:r>
          </a:p>
          <a:p>
            <a:pPr algn="r" rtl="1">
              <a:buClr>
                <a:srgbClr val="FF0000"/>
              </a:buClr>
            </a:pPr>
            <a:r>
              <a:rPr lang="fa-IR" sz="3500" dirty="0" smtClean="0"/>
              <a:t>خشک کنید </a:t>
            </a:r>
          </a:p>
          <a:p>
            <a:pPr algn="r" rtl="1">
              <a:buClr>
                <a:srgbClr val="FF0000"/>
              </a:buClr>
            </a:pPr>
            <a:r>
              <a:rPr lang="fa-IR" sz="3500" dirty="0" smtClean="0"/>
              <a:t>تحریک کنید </a:t>
            </a:r>
          </a:p>
          <a:p>
            <a:pPr algn="r" rtl="1">
              <a:buClr>
                <a:srgbClr val="FF0000"/>
              </a:buClr>
            </a:pPr>
            <a:r>
              <a:rPr lang="fa-IR" sz="3500" dirty="0" smtClean="0"/>
              <a:t>مجدداً </a:t>
            </a:r>
            <a:r>
              <a:rPr lang="fa-IR" sz="3500" dirty="0"/>
              <a:t>وضعیت </a:t>
            </a:r>
            <a:r>
              <a:rPr lang="fa-IR" sz="3500" dirty="0" smtClean="0"/>
              <a:t>بدهید</a:t>
            </a:r>
            <a:endParaRPr lang="en-GB" sz="3500" dirty="0"/>
          </a:p>
          <a:p>
            <a:pPr>
              <a:buClr>
                <a:srgbClr val="FF0000"/>
              </a:buClr>
              <a:buNone/>
            </a:pPr>
            <a:endParaRPr lang="en-GB" sz="4800" b="1" dirty="0">
              <a:cs typeface="B Nazanin" panose="00000400000000000000" pitchFamily="2" charset="-78"/>
            </a:endParaRPr>
          </a:p>
          <a:p>
            <a:pPr>
              <a:buClr>
                <a:srgbClr val="FF0000"/>
              </a:buClr>
              <a:buNone/>
            </a:pPr>
            <a:endParaRPr lang="en-GB" sz="4800" b="1" dirty="0">
              <a:cs typeface="B Nazanin" panose="00000400000000000000" pitchFamily="2" charset="-78"/>
            </a:endParaRPr>
          </a:p>
          <a:p>
            <a:pPr>
              <a:buClr>
                <a:srgbClr val="FF0000"/>
              </a:buClr>
            </a:pPr>
            <a:endParaRPr lang="en-GB" sz="4800" dirty="0">
              <a:cs typeface="B Nazanin" panose="00000400000000000000" pitchFamily="2" charset="-78"/>
            </a:endParaRPr>
          </a:p>
        </p:txBody>
      </p:sp>
      <p:sp>
        <p:nvSpPr>
          <p:cNvPr id="5" name="Title 1"/>
          <p:cNvSpPr>
            <a:spLocks noGrp="1"/>
          </p:cNvSpPr>
          <p:nvPr>
            <p:ph type="title"/>
          </p:nvPr>
        </p:nvSpPr>
        <p:spPr>
          <a:xfrm>
            <a:off x="539552" y="274638"/>
            <a:ext cx="8712968"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2800" b="1" dirty="0">
                <a:solidFill>
                  <a:srgbClr val="000000"/>
                </a:solidFill>
                <a:cs typeface="+mn-cs"/>
              </a:rPr>
              <a:t>گامهای نخست را در نوزادان غیرسرحال و نارس</a:t>
            </a:r>
            <a:endParaRPr lang="en-GB" sz="2800" b="1" spc="50" dirty="0">
              <a:ln w="11430"/>
              <a:solidFill>
                <a:srgbClr val="000000"/>
              </a:solidFill>
              <a:cs typeface="+mn-cs"/>
            </a:endParaRPr>
          </a:p>
        </p:txBody>
      </p:sp>
    </p:spTree>
    <p:extLst>
      <p:ext uri="{BB962C8B-B14F-4D97-AF65-F5344CB8AC3E}">
        <p14:creationId xmlns:p14="http://schemas.microsoft.com/office/powerpoint/2010/main" val="6181233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تأمین گرما</a:t>
            </a:r>
            <a:endParaRPr lang="en-GB"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428596" y="1783357"/>
            <a:ext cx="8229600" cy="4525963"/>
          </a:xfrm>
        </p:spPr>
        <p:style>
          <a:lnRef idx="2">
            <a:schemeClr val="accent2"/>
          </a:lnRef>
          <a:fillRef idx="1">
            <a:schemeClr val="lt1"/>
          </a:fillRef>
          <a:effectRef idx="0">
            <a:schemeClr val="accent2"/>
          </a:effectRef>
          <a:fontRef idx="minor">
            <a:schemeClr val="dk1"/>
          </a:fontRef>
        </p:style>
        <p:txBody>
          <a:bodyPr tIns="91440" rIns="274320">
            <a:noAutofit/>
          </a:bodyPr>
          <a:lstStyle/>
          <a:p>
            <a:pPr algn="r" rtl="1">
              <a:buClr>
                <a:srgbClr val="FF0000"/>
              </a:buClr>
              <a:buNone/>
            </a:pPr>
            <a:r>
              <a:rPr lang="fa-IR" b="1" dirty="0">
                <a:solidFill>
                  <a:srgbClr val="C00000"/>
                </a:solidFill>
                <a:cs typeface="B Nazanin" panose="00000400000000000000" pitchFamily="2" charset="-78"/>
              </a:rPr>
              <a:t>جلوگیری از اتلاف حرارت با:</a:t>
            </a:r>
            <a:r>
              <a:rPr lang="en-GB" b="1" dirty="0">
                <a:solidFill>
                  <a:srgbClr val="C00000"/>
                </a:solidFill>
                <a:cs typeface="B Nazanin" panose="00000400000000000000" pitchFamily="2" charset="-78"/>
              </a:rPr>
              <a:t> </a:t>
            </a:r>
          </a:p>
          <a:p>
            <a:pPr algn="r" rtl="1">
              <a:buClr>
                <a:srgbClr val="FF0000"/>
              </a:buClr>
            </a:pPr>
            <a:r>
              <a:rPr lang="fa-IR" sz="2000" dirty="0"/>
              <a:t>قرار دادن نوزاد زیر گرمازای تابشی.</a:t>
            </a:r>
          </a:p>
          <a:p>
            <a:pPr algn="r" rtl="1">
              <a:buClr>
                <a:srgbClr val="FF0000"/>
              </a:buClr>
            </a:pPr>
            <a:r>
              <a:rPr lang="fa-IR" sz="2000" dirty="0"/>
              <a:t>خشک کردن کامل.</a:t>
            </a:r>
          </a:p>
          <a:p>
            <a:pPr algn="r" rtl="1">
              <a:buClr>
                <a:srgbClr val="FF0000"/>
              </a:buClr>
            </a:pPr>
            <a:r>
              <a:rPr lang="fa-IR" sz="2000" dirty="0"/>
              <a:t>خارج کردن پارچه های خیس</a:t>
            </a:r>
            <a:r>
              <a:rPr lang="fa-IR" sz="2000" dirty="0" smtClean="0"/>
              <a:t>.</a:t>
            </a:r>
          </a:p>
          <a:p>
            <a:pPr algn="r" rtl="1">
              <a:buClr>
                <a:srgbClr val="FF0000"/>
              </a:buClr>
            </a:pPr>
            <a:r>
              <a:rPr lang="fa-IR" sz="2000" dirty="0"/>
              <a:t>اگر </a:t>
            </a:r>
            <a:r>
              <a:rPr lang="fa-IR" sz="2000" dirty="0" smtClean="0"/>
              <a:t>پیش بینی می کنید </a:t>
            </a:r>
            <a:r>
              <a:rPr lang="fa-IR" sz="2000" dirty="0"/>
              <a:t>نوزاد بیش از چند دقیقه زیر گرم کننده تابشی بماند، یک حسگر دمای خود تنظیم شونده به پوست بدن نوزاد وصل کنید تا دمای بدن نوزاد پایش و تنظیم </a:t>
            </a:r>
            <a:r>
              <a:rPr lang="fa-IR" sz="2000" dirty="0" smtClean="0"/>
              <a:t>شود</a:t>
            </a:r>
          </a:p>
          <a:p>
            <a:pPr algn="r" rtl="1">
              <a:buClr>
                <a:srgbClr val="FF0000"/>
              </a:buClr>
            </a:pPr>
            <a:r>
              <a:rPr lang="fa-IR" sz="2000" dirty="0" smtClean="0"/>
              <a:t>ازگرم </a:t>
            </a:r>
            <a:r>
              <a:rPr lang="fa-IR" sz="2000" dirty="0"/>
              <a:t>کردن </a:t>
            </a:r>
            <a:r>
              <a:rPr lang="fa-IR" sz="2000" dirty="0" smtClean="0"/>
              <a:t>و سرد کردن بیش </a:t>
            </a:r>
            <a:r>
              <a:rPr lang="fa-IR" sz="2000" dirty="0"/>
              <a:t>از حد </a:t>
            </a:r>
            <a:r>
              <a:rPr lang="fa-IR" sz="2000" dirty="0" smtClean="0"/>
              <a:t>بپرهیزید</a:t>
            </a:r>
          </a:p>
          <a:p>
            <a:pPr algn="r" rtl="1">
              <a:buClr>
                <a:srgbClr val="FF0000"/>
              </a:buClr>
            </a:pPr>
            <a:r>
              <a:rPr lang="fa-IR" sz="2000" dirty="0" smtClean="0"/>
              <a:t>طی </a:t>
            </a:r>
            <a:r>
              <a:rPr lang="fa-IR" sz="2000" dirty="0"/>
              <a:t>احیا و پایدارسازی نوزاد، دمای بدن باید بین </a:t>
            </a:r>
            <a:r>
              <a:rPr lang="en-US" sz="2000" dirty="0">
                <a:solidFill>
                  <a:srgbClr val="C00000"/>
                </a:solidFill>
              </a:rPr>
              <a:t>°</a:t>
            </a:r>
            <a:r>
              <a:rPr lang="en-US" sz="2000" dirty="0" smtClean="0">
                <a:solidFill>
                  <a:srgbClr val="C00000"/>
                </a:solidFill>
              </a:rPr>
              <a:t>C</a:t>
            </a:r>
            <a:r>
              <a:rPr lang="fa-IR" sz="2000" dirty="0" smtClean="0">
                <a:solidFill>
                  <a:srgbClr val="C00000"/>
                </a:solidFill>
              </a:rPr>
              <a:t>36/5</a:t>
            </a:r>
            <a:r>
              <a:rPr lang="en-US" sz="2000" dirty="0" smtClean="0"/>
              <a:t> </a:t>
            </a:r>
            <a:r>
              <a:rPr lang="fa-IR" sz="2000" dirty="0"/>
              <a:t>و </a:t>
            </a:r>
            <a:r>
              <a:rPr lang="en-US" sz="2000" dirty="0" smtClean="0">
                <a:solidFill>
                  <a:srgbClr val="C00000"/>
                </a:solidFill>
              </a:rPr>
              <a:t>37/5 </a:t>
            </a:r>
            <a:r>
              <a:rPr lang="en-US" sz="2000" dirty="0">
                <a:solidFill>
                  <a:srgbClr val="C00000"/>
                </a:solidFill>
              </a:rPr>
              <a:t>°C </a:t>
            </a:r>
            <a:r>
              <a:rPr lang="fa-IR" sz="2000" dirty="0" smtClean="0"/>
              <a:t>نگه </a:t>
            </a:r>
            <a:r>
              <a:rPr lang="fa-IR" sz="2000" dirty="0"/>
              <a:t>داشته شود. </a:t>
            </a:r>
            <a:endParaRPr lang="en-GB" sz="2000" b="1" dirty="0">
              <a:cs typeface="B Nazanin" panose="00000400000000000000" pitchFamily="2" charset="-78"/>
            </a:endParaRPr>
          </a:p>
          <a:p>
            <a:pPr marL="0" indent="0">
              <a:buClr>
                <a:srgbClr val="FF0000"/>
              </a:buClr>
              <a:buNone/>
            </a:pPr>
            <a:endParaRPr lang="en-GB" sz="4800" b="1" dirty="0">
              <a:cs typeface="B Nazanin" panose="00000400000000000000" pitchFamily="2" charset="-78"/>
            </a:endParaRPr>
          </a:p>
          <a:p>
            <a:pPr>
              <a:buClr>
                <a:srgbClr val="FF0000"/>
              </a:buClr>
            </a:pPr>
            <a:endParaRPr lang="en-GB" sz="5400" b="1" dirty="0">
              <a:cs typeface="B Nazanin" panose="00000400000000000000" pitchFamily="2" charset="-7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1143000"/>
          </a:xfrm>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گرمای نوزاد را تأمین کنید</a:t>
            </a:r>
            <a:endParaRPr lang="en-GB"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pic>
        <p:nvPicPr>
          <p:cNvPr id="4098" name="Picture 2" descr="C:\Users\Niknafs\Pictures\s71.jpg"/>
          <p:cNvPicPr>
            <a:picLocks noGrp="1" noChangeAspect="1" noChangeArrowheads="1"/>
          </p:cNvPicPr>
          <p:nvPr>
            <p:ph idx="1"/>
          </p:nvPr>
        </p:nvPicPr>
        <p:blipFill>
          <a:blip r:embed="rId3"/>
          <a:stretch>
            <a:fillRect/>
          </a:stretch>
        </p:blipFill>
        <p:spPr bwMode="auto">
          <a:xfrm>
            <a:off x="2163800" y="1855365"/>
            <a:ext cx="4816399" cy="4525963"/>
          </a:xfrm>
          <a:prstGeom prst="rect">
            <a:avLst/>
          </a:prstGeom>
          <a:noFill/>
        </p:spPr>
      </p:pic>
      <p:sp>
        <p:nvSpPr>
          <p:cNvPr id="4" name="Footer Placeholder 5"/>
          <p:cNvSpPr>
            <a:spLocks noGrp="1"/>
          </p:cNvSpPr>
          <p:nvPr>
            <p:ph type="ftr" sz="quarter" idx="11"/>
          </p:nvPr>
        </p:nvSpPr>
        <p:spPr>
          <a:xfrm>
            <a:off x="6716960" y="6309320"/>
            <a:ext cx="2895600" cy="365125"/>
          </a:xfrm>
        </p:spPr>
        <p:txBody>
          <a:bodyPr/>
          <a:lstStyle/>
          <a:p>
            <a:r>
              <a:rPr lang="fa-IR" sz="1800" b="1" dirty="0">
                <a:solidFill>
                  <a:srgbClr val="FF0000"/>
                </a:solidFill>
              </a:rPr>
              <a:t>ادامه دارد......</a:t>
            </a:r>
            <a:endParaRPr lang="en-GB" sz="1800" b="1" dirty="0">
              <a:solidFill>
                <a:srgbClr val="FF0000"/>
              </a:solidFill>
            </a:endParaRPr>
          </a:p>
        </p:txBody>
      </p:sp>
    </p:spTree>
    <p:extLst>
      <p:ext uri="{BB962C8B-B14F-4D97-AF65-F5344CB8AC3E}">
        <p14:creationId xmlns:p14="http://schemas.microsoft.com/office/powerpoint/2010/main" val="18804441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وضعیت دادن</a:t>
            </a:r>
            <a:endParaRPr lang="en-GB"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5" name="Content Placeholder 4"/>
          <p:cNvSpPr>
            <a:spLocks noGrp="1"/>
          </p:cNvSpPr>
          <p:nvPr>
            <p:ph idx="1"/>
          </p:nvPr>
        </p:nvSpPr>
        <p:spPr>
          <a:xfrm>
            <a:off x="457200" y="1999381"/>
            <a:ext cx="8229600" cy="3589859"/>
          </a:xfrm>
        </p:spPr>
        <p:style>
          <a:lnRef idx="2">
            <a:schemeClr val="accent2"/>
          </a:lnRef>
          <a:fillRef idx="1">
            <a:schemeClr val="lt1"/>
          </a:fillRef>
          <a:effectRef idx="0">
            <a:schemeClr val="accent2"/>
          </a:effectRef>
          <a:fontRef idx="minor">
            <a:schemeClr val="dk1"/>
          </a:fontRef>
        </p:style>
        <p:txBody>
          <a:bodyPr tIns="182880">
            <a:normAutofit fontScale="92500" lnSpcReduction="10000"/>
          </a:bodyPr>
          <a:lstStyle/>
          <a:p>
            <a:pPr algn="r" rtl="1">
              <a:buClr>
                <a:srgbClr val="FF0000"/>
              </a:buClr>
            </a:pPr>
            <a:r>
              <a:rPr lang="fa-IR" sz="3500" dirty="0"/>
              <a:t>با قرار دادن در وضعیت «</a:t>
            </a:r>
            <a:r>
              <a:rPr lang="fa-IR" sz="3500" dirty="0">
                <a:solidFill>
                  <a:srgbClr val="C00000"/>
                </a:solidFill>
              </a:rPr>
              <a:t>بو کشیدن</a:t>
            </a:r>
            <a:r>
              <a:rPr lang="fa-IR" sz="3500" dirty="0"/>
              <a:t>» راه هوایی را باز کنید.</a:t>
            </a:r>
          </a:p>
          <a:p>
            <a:pPr algn="r" rtl="1">
              <a:buClr>
                <a:srgbClr val="FF0000"/>
              </a:buClr>
            </a:pPr>
            <a:r>
              <a:rPr lang="fa-IR" sz="3500" dirty="0"/>
              <a:t>نوزاد را به پشت یا به پهلو بخوابانید، گردن کمی متمایل به عقب باشد.</a:t>
            </a:r>
          </a:p>
          <a:p>
            <a:pPr algn="r" rtl="1">
              <a:buClr>
                <a:srgbClr val="FF0000"/>
              </a:buClr>
            </a:pPr>
            <a:r>
              <a:rPr lang="fa-IR" sz="3500" dirty="0"/>
              <a:t>بالشتک شانه (اختیاری</a:t>
            </a:r>
            <a:r>
              <a:rPr lang="fa-IR" sz="3500" dirty="0" smtClean="0"/>
              <a:t>).</a:t>
            </a:r>
            <a:r>
              <a:rPr lang="fa-IR" dirty="0"/>
              <a:t> بالشتک شانه بویژه در شرایطی که پس سر بزرگ است مانند سـر کشیده ناشی از زایمـان، ادم، یا نارسی مفید است.</a:t>
            </a:r>
          </a:p>
          <a:p>
            <a:pPr algn="r" rtl="1">
              <a:buClr>
                <a:srgbClr val="FF0000"/>
              </a:buClr>
            </a:pPr>
            <a:endParaRPr lang="en-GB" sz="3500" b="1" dirty="0">
              <a:cs typeface="B Nazanin" panose="00000400000000000000" pitchFamily="2" charset="-78"/>
            </a:endParaRPr>
          </a:p>
          <a:p>
            <a:pPr>
              <a:buClr>
                <a:srgbClr val="FF0000"/>
              </a:buClr>
            </a:pPr>
            <a:endParaRPr lang="en-GB" sz="3800" b="1" dirty="0">
              <a:cs typeface="B Nazanin" panose="00000400000000000000" pitchFamily="2" charset="-78"/>
            </a:endParaRPr>
          </a:p>
        </p:txBody>
      </p:sp>
      <p:sp>
        <p:nvSpPr>
          <p:cNvPr id="4" name="Footer Placeholder 5"/>
          <p:cNvSpPr>
            <a:spLocks noGrp="1"/>
          </p:cNvSpPr>
          <p:nvPr>
            <p:ph type="ftr" sz="quarter" idx="11"/>
          </p:nvPr>
        </p:nvSpPr>
        <p:spPr>
          <a:xfrm>
            <a:off x="6644952" y="5728171"/>
            <a:ext cx="2895600" cy="365125"/>
          </a:xfrm>
        </p:spPr>
        <p:txBody>
          <a:bodyPr/>
          <a:lstStyle/>
          <a:p>
            <a:r>
              <a:rPr lang="fa-IR" sz="1800" b="1" dirty="0">
                <a:solidFill>
                  <a:srgbClr val="FF0000"/>
                </a:solidFill>
                <a:cs typeface="B Nazanin" panose="00000400000000000000" pitchFamily="2" charset="-78"/>
              </a:rPr>
              <a:t>ادامه دارد ......</a:t>
            </a:r>
            <a:endParaRPr lang="en-GB" sz="1800"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25135901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60648"/>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fa-IR"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وضعیت</a:t>
            </a:r>
            <a:endParaRPr lang="en-GB"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4" name="Footer Placeholder 5"/>
          <p:cNvSpPr>
            <a:spLocks noGrp="1"/>
          </p:cNvSpPr>
          <p:nvPr>
            <p:ph type="ftr" sz="quarter" idx="11"/>
          </p:nvPr>
        </p:nvSpPr>
        <p:spPr>
          <a:xfrm>
            <a:off x="6588224" y="5661248"/>
            <a:ext cx="2895600" cy="365125"/>
          </a:xfrm>
        </p:spPr>
        <p:txBody>
          <a:bodyPr/>
          <a:lstStyle/>
          <a:p>
            <a:r>
              <a:rPr lang="fa-IR" sz="1800" b="1" dirty="0">
                <a:solidFill>
                  <a:srgbClr val="FF0000"/>
                </a:solidFill>
                <a:cs typeface="B Nazanin" panose="00000400000000000000" pitchFamily="2" charset="-78"/>
              </a:rPr>
              <a:t>ادامه دارد......</a:t>
            </a:r>
            <a:endParaRPr lang="en-GB" sz="1800" b="1" dirty="0">
              <a:solidFill>
                <a:srgbClr val="FF0000"/>
              </a:solidFill>
              <a:cs typeface="B Nazanin" panose="00000400000000000000" pitchFamily="2" charset="-78"/>
            </a:endParaRPr>
          </a:p>
        </p:txBody>
      </p:sp>
      <p:pic>
        <p:nvPicPr>
          <p:cNvPr id="5" name="Picture 4"/>
          <p:cNvPicPr>
            <a:picLocks noChangeAspect="1"/>
          </p:cNvPicPr>
          <p:nvPr/>
        </p:nvPicPr>
        <p:blipFill>
          <a:blip r:embed="rId3"/>
          <a:stretch>
            <a:fillRect/>
          </a:stretch>
        </p:blipFill>
        <p:spPr>
          <a:xfrm>
            <a:off x="611560" y="1319496"/>
            <a:ext cx="6120241" cy="4845808"/>
          </a:xfrm>
          <a:prstGeom prst="rect">
            <a:avLst/>
          </a:prstGeom>
        </p:spPr>
      </p:pic>
    </p:spTree>
    <p:extLst>
      <p:ext uri="{BB962C8B-B14F-4D97-AF65-F5344CB8AC3E}">
        <p14:creationId xmlns:p14="http://schemas.microsoft.com/office/powerpoint/2010/main" val="5111782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800"/>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fa-IR"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وضعیت</a:t>
            </a:r>
            <a:endParaRPr lang="en-GB"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4" name="Footer Placeholder 5"/>
          <p:cNvSpPr>
            <a:spLocks noGrp="1"/>
          </p:cNvSpPr>
          <p:nvPr>
            <p:ph type="ftr" sz="quarter" idx="11"/>
          </p:nvPr>
        </p:nvSpPr>
        <p:spPr>
          <a:xfrm>
            <a:off x="6700838" y="5562476"/>
            <a:ext cx="2911722" cy="386804"/>
          </a:xfrm>
        </p:spPr>
        <p:txBody>
          <a:bodyPr/>
          <a:lstStyle/>
          <a:p>
            <a:r>
              <a:rPr lang="fa-IR" sz="1800" b="1" dirty="0">
                <a:solidFill>
                  <a:srgbClr val="FF0000"/>
                </a:solidFill>
              </a:rPr>
              <a:t>ادامه دارد......</a:t>
            </a:r>
            <a:endParaRPr lang="en-GB" sz="1800" b="1" dirty="0">
              <a:solidFill>
                <a:srgbClr val="FF0000"/>
              </a:solidFill>
            </a:endParaRPr>
          </a:p>
        </p:txBody>
      </p:sp>
      <p:pic>
        <p:nvPicPr>
          <p:cNvPr id="5" name="Picture 4"/>
          <p:cNvPicPr>
            <a:picLocks noChangeAspect="1"/>
          </p:cNvPicPr>
          <p:nvPr/>
        </p:nvPicPr>
        <p:blipFill>
          <a:blip r:embed="rId3"/>
          <a:stretch>
            <a:fillRect/>
          </a:stretch>
        </p:blipFill>
        <p:spPr>
          <a:xfrm>
            <a:off x="1671890" y="1700808"/>
            <a:ext cx="5708422" cy="4447753"/>
          </a:xfrm>
          <a:prstGeom prst="rect">
            <a:avLst/>
          </a:prstGeom>
        </p:spPr>
      </p:pic>
    </p:spTree>
    <p:extLst>
      <p:ext uri="{BB962C8B-B14F-4D97-AF65-F5344CB8AC3E}">
        <p14:creationId xmlns:p14="http://schemas.microsoft.com/office/powerpoint/2010/main" val="908730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19256" cy="1152128"/>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fa-IR"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وضعیت</a:t>
            </a:r>
            <a:endParaRPr lang="en-GB"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4" name="Footer Placeholder 5"/>
          <p:cNvSpPr>
            <a:spLocks noGrp="1"/>
          </p:cNvSpPr>
          <p:nvPr>
            <p:ph type="ftr" sz="quarter" idx="11"/>
          </p:nvPr>
        </p:nvSpPr>
        <p:spPr>
          <a:xfrm>
            <a:off x="6588224" y="5584155"/>
            <a:ext cx="2895600" cy="365125"/>
          </a:xfrm>
        </p:spPr>
        <p:txBody>
          <a:bodyPr/>
          <a:lstStyle/>
          <a:p>
            <a:pPr rtl="1"/>
            <a:r>
              <a:rPr lang="fa-IR" sz="1800" b="1" dirty="0">
                <a:solidFill>
                  <a:srgbClr val="FF0000"/>
                </a:solidFill>
                <a:cs typeface="B Nazanin" panose="00000400000000000000" pitchFamily="2" charset="-78"/>
              </a:rPr>
              <a:t>ادامه دارد...........</a:t>
            </a:r>
            <a:endParaRPr lang="en-GB" sz="1800" b="1" dirty="0">
              <a:solidFill>
                <a:srgbClr val="FF0000"/>
              </a:solidFill>
              <a:cs typeface="B Nazanin" panose="00000400000000000000" pitchFamily="2" charset="-78"/>
            </a:endParaRPr>
          </a:p>
        </p:txBody>
      </p:sp>
      <p:pic>
        <p:nvPicPr>
          <p:cNvPr id="5" name="Picture 4"/>
          <p:cNvPicPr>
            <a:picLocks noChangeAspect="1"/>
          </p:cNvPicPr>
          <p:nvPr/>
        </p:nvPicPr>
        <p:blipFill>
          <a:blip r:embed="rId3"/>
          <a:stretch>
            <a:fillRect/>
          </a:stretch>
        </p:blipFill>
        <p:spPr>
          <a:xfrm>
            <a:off x="1187624" y="1772816"/>
            <a:ext cx="6600069" cy="4409653"/>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23912" y="1800944"/>
            <a:ext cx="7496175" cy="4724400"/>
          </a:xfrm>
          <a:prstGeom prst="rect">
            <a:avLst/>
          </a:prstGeom>
        </p:spPr>
      </p:pic>
      <p:sp>
        <p:nvSpPr>
          <p:cNvPr id="5" name="Title 1"/>
          <p:cNvSpPr>
            <a:spLocks noGrp="1"/>
          </p:cNvSpPr>
          <p:nvPr>
            <p:ph type="title"/>
          </p:nvPr>
        </p:nvSpPr>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fa-IR"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وضعیت</a:t>
            </a:r>
            <a:endParaRPr lang="en-GB"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30040536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dirty="0" smtClean="0"/>
              <a:t>تمییز کردن را هوایی</a:t>
            </a:r>
            <a:endParaRPr lang="en-US" dirty="0"/>
          </a:p>
        </p:txBody>
      </p:sp>
      <p:sp>
        <p:nvSpPr>
          <p:cNvPr id="3" name="Content Placeholder 2"/>
          <p:cNvSpPr>
            <a:spLocks noGrp="1"/>
          </p:cNvSpPr>
          <p:nvPr>
            <p:ph idx="1"/>
          </p:nvPr>
        </p:nvSpPr>
        <p:spPr/>
        <p:txBody>
          <a:bodyPr>
            <a:normAutofit/>
          </a:bodyPr>
          <a:lstStyle/>
          <a:p>
            <a:pPr marL="0" indent="0" algn="r" rtl="1">
              <a:buNone/>
            </a:pPr>
            <a:r>
              <a:rPr lang="fa-IR" dirty="0" smtClean="0"/>
              <a:t>ترشحات </a:t>
            </a:r>
            <a:r>
              <a:rPr lang="fa-IR" dirty="0"/>
              <a:t>راه هوایی را پاک </a:t>
            </a:r>
            <a:r>
              <a:rPr lang="fa-IR" dirty="0" smtClean="0"/>
              <a:t>کنیداگر </a:t>
            </a:r>
            <a:r>
              <a:rPr lang="fa-IR" dirty="0"/>
              <a:t>نوزاد </a:t>
            </a:r>
            <a:r>
              <a:rPr lang="fa-IR" dirty="0" smtClean="0"/>
              <a:t>:</a:t>
            </a:r>
          </a:p>
          <a:p>
            <a:pPr algn="r" rtl="1"/>
            <a:r>
              <a:rPr lang="fa-IR" dirty="0" smtClean="0">
                <a:solidFill>
                  <a:srgbClr val="FF0000"/>
                </a:solidFill>
              </a:rPr>
              <a:t>نفس نمی کشد</a:t>
            </a:r>
          </a:p>
          <a:p>
            <a:pPr algn="r" rtl="1"/>
            <a:r>
              <a:rPr lang="fa-IR" dirty="0" smtClean="0">
                <a:solidFill>
                  <a:srgbClr val="FF0000"/>
                </a:solidFill>
              </a:rPr>
              <a:t> تنفس های </a:t>
            </a:r>
            <a:r>
              <a:rPr lang="fa-IR" dirty="0">
                <a:solidFill>
                  <a:srgbClr val="FF0000"/>
                </a:solidFill>
              </a:rPr>
              <a:t>منقطع </a:t>
            </a:r>
            <a:r>
              <a:rPr lang="fa-IR" dirty="0" smtClean="0">
                <a:solidFill>
                  <a:srgbClr val="FF0000"/>
                </a:solidFill>
              </a:rPr>
              <a:t>دارد</a:t>
            </a:r>
          </a:p>
          <a:p>
            <a:pPr algn="r" rtl="1"/>
            <a:r>
              <a:rPr lang="fa-IR" dirty="0" smtClean="0">
                <a:solidFill>
                  <a:srgbClr val="FF0000"/>
                </a:solidFill>
              </a:rPr>
              <a:t>تون </a:t>
            </a:r>
            <a:r>
              <a:rPr lang="fa-IR" dirty="0">
                <a:solidFill>
                  <a:srgbClr val="FF0000"/>
                </a:solidFill>
              </a:rPr>
              <a:t>ضعیف </a:t>
            </a:r>
            <a:r>
              <a:rPr lang="fa-IR" dirty="0" smtClean="0">
                <a:solidFill>
                  <a:srgbClr val="FF0000"/>
                </a:solidFill>
              </a:rPr>
              <a:t>دارد</a:t>
            </a:r>
          </a:p>
          <a:p>
            <a:pPr algn="r" rtl="1"/>
            <a:r>
              <a:rPr lang="fa-IR" dirty="0" smtClean="0">
                <a:solidFill>
                  <a:srgbClr val="FF0000"/>
                </a:solidFill>
              </a:rPr>
              <a:t> </a:t>
            </a:r>
            <a:r>
              <a:rPr lang="fa-IR" dirty="0">
                <a:solidFill>
                  <a:srgbClr val="FF0000"/>
                </a:solidFill>
              </a:rPr>
              <a:t>ترشحات راه هوایی را </a:t>
            </a:r>
            <a:r>
              <a:rPr lang="fa-IR" dirty="0" smtClean="0">
                <a:solidFill>
                  <a:srgbClr val="FF0000"/>
                </a:solidFill>
              </a:rPr>
              <a:t>بسته و </a:t>
            </a:r>
            <a:r>
              <a:rPr lang="fa-IR" dirty="0">
                <a:solidFill>
                  <a:srgbClr val="FF0000"/>
                </a:solidFill>
              </a:rPr>
              <a:t>نوزاد در زدودن ترشحات راه هوایی اش مشکل </a:t>
            </a:r>
            <a:r>
              <a:rPr lang="fa-IR" dirty="0" smtClean="0">
                <a:solidFill>
                  <a:srgbClr val="FF0000"/>
                </a:solidFill>
              </a:rPr>
              <a:t>دارد</a:t>
            </a:r>
          </a:p>
          <a:p>
            <a:pPr algn="r" rtl="1"/>
            <a:r>
              <a:rPr lang="fa-IR" dirty="0" smtClean="0">
                <a:solidFill>
                  <a:srgbClr val="FF0000"/>
                </a:solidFill>
              </a:rPr>
              <a:t>هنگامی </a:t>
            </a:r>
            <a:r>
              <a:rPr lang="fa-IR" dirty="0">
                <a:solidFill>
                  <a:srgbClr val="FF0000"/>
                </a:solidFill>
              </a:rPr>
              <a:t>که تصمیم به آغاز تهویه با فشار مثبت </a:t>
            </a:r>
            <a:r>
              <a:rPr lang="fa-IR" dirty="0" smtClean="0">
                <a:solidFill>
                  <a:srgbClr val="FF0000"/>
                </a:solidFill>
              </a:rPr>
              <a:t>می گیرید.</a:t>
            </a:r>
          </a:p>
        </p:txBody>
      </p:sp>
    </p:spTree>
    <p:extLst>
      <p:ext uri="{BB962C8B-B14F-4D97-AF65-F5344CB8AC3E}">
        <p14:creationId xmlns:p14="http://schemas.microsoft.com/office/powerpoint/2010/main" val="28843782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629816"/>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فیزیولوژی جنین </a:t>
            </a:r>
            <a:endParaRPr lang="en-GB"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323528" y="1903433"/>
            <a:ext cx="8496944" cy="3109743"/>
          </a:xfrm>
        </p:spPr>
        <p:style>
          <a:lnRef idx="2">
            <a:schemeClr val="accent2"/>
          </a:lnRef>
          <a:fillRef idx="1">
            <a:schemeClr val="lt1"/>
          </a:fillRef>
          <a:effectRef idx="0">
            <a:schemeClr val="accent2"/>
          </a:effectRef>
          <a:fontRef idx="minor">
            <a:schemeClr val="dk1"/>
          </a:fontRef>
        </p:style>
        <p:txBody>
          <a:bodyPr tIns="182880" rIns="274320">
            <a:normAutofit fontScale="77500" lnSpcReduction="20000"/>
          </a:bodyPr>
          <a:lstStyle/>
          <a:p>
            <a:pPr marL="0" indent="0" algn="r" rtl="1">
              <a:buClr>
                <a:srgbClr val="FF0000"/>
              </a:buClr>
              <a:buNone/>
            </a:pPr>
            <a:r>
              <a:rPr lang="fa-IR" b="1" dirty="0">
                <a:solidFill>
                  <a:srgbClr val="C00000"/>
                </a:solidFill>
                <a:cs typeface="B Nazanin" panose="00000400000000000000" pitchFamily="2" charset="-78"/>
              </a:rPr>
              <a:t>در جنین</a:t>
            </a:r>
          </a:p>
          <a:p>
            <a:pPr algn="r" rtl="1">
              <a:buClr>
                <a:srgbClr val="FF0000"/>
              </a:buClr>
            </a:pPr>
            <a:r>
              <a:rPr lang="fa-IR" sz="4500" dirty="0">
                <a:cs typeface="+mj-cs"/>
              </a:rPr>
              <a:t>پیش از تولد، رگهای خونی ریوی در </a:t>
            </a:r>
            <a:r>
              <a:rPr lang="fa-IR" sz="4500" dirty="0" smtClean="0">
                <a:cs typeface="+mj-cs"/>
              </a:rPr>
              <a:t>ریه های </a:t>
            </a:r>
            <a:r>
              <a:rPr lang="fa-IR" sz="4500" dirty="0">
                <a:cs typeface="+mj-cs"/>
              </a:rPr>
              <a:t>جنین، کامل </a:t>
            </a:r>
            <a:r>
              <a:rPr lang="fa-IR" sz="4500" dirty="0" smtClean="0">
                <a:cs typeface="+mj-cs"/>
              </a:rPr>
              <a:t>منقبض هستند.</a:t>
            </a:r>
          </a:p>
          <a:p>
            <a:pPr algn="r" rtl="1">
              <a:buClr>
                <a:srgbClr val="FF0000"/>
              </a:buClr>
            </a:pPr>
            <a:r>
              <a:rPr lang="fa-IR" sz="4500" dirty="0" smtClean="0">
                <a:cs typeface="+mj-cs"/>
              </a:rPr>
              <a:t> جریان </a:t>
            </a:r>
            <a:r>
              <a:rPr lang="fa-IR" sz="4500" dirty="0">
                <a:cs typeface="+mj-cs"/>
              </a:rPr>
              <a:t>خون ریه کاهش یافته است.</a:t>
            </a:r>
          </a:p>
          <a:p>
            <a:pPr algn="r" rtl="1">
              <a:buClr>
                <a:srgbClr val="FF0000"/>
              </a:buClr>
            </a:pPr>
            <a:r>
              <a:rPr lang="fa-IR" sz="4500" dirty="0">
                <a:cs typeface="+mj-cs"/>
              </a:rPr>
              <a:t>خون به سمت مجرای شریانی منحرف می شود</a:t>
            </a:r>
            <a:r>
              <a:rPr lang="fa-IR" sz="4500" dirty="0" smtClean="0">
                <a:cs typeface="+mj-cs"/>
              </a:rPr>
              <a:t>.</a:t>
            </a:r>
          </a:p>
          <a:p>
            <a:pPr algn="r" rtl="1">
              <a:buClr>
                <a:srgbClr val="FF0000"/>
              </a:buClr>
            </a:pPr>
            <a:r>
              <a:rPr lang="fa-IR" sz="4500" dirty="0" smtClean="0">
                <a:cs typeface="+mj-cs"/>
              </a:rPr>
              <a:t>آلوئولها </a:t>
            </a:r>
            <a:r>
              <a:rPr lang="fa-IR" sz="4500" dirty="0">
                <a:cs typeface="+mj-cs"/>
              </a:rPr>
              <a:t>با مایع و نه هوا پر شده است.</a:t>
            </a:r>
            <a:endParaRPr lang="en-GB" sz="4500" b="1" dirty="0">
              <a:cs typeface="+mj-cs"/>
            </a:endParaRPr>
          </a:p>
        </p:txBody>
      </p:sp>
    </p:spTree>
    <p:extLst>
      <p:ext uri="{BB962C8B-B14F-4D97-AF65-F5344CB8AC3E}">
        <p14:creationId xmlns:p14="http://schemas.microsoft.com/office/powerpoint/2010/main" val="9305271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pPr algn="r" rtl="1"/>
            <a:r>
              <a:rPr lang="fa-IR" dirty="0"/>
              <a:t> ممکن است ترشحات راه هوایی بالایی با ساکشن ملایم یک پوار برداشته </a:t>
            </a:r>
            <a:r>
              <a:rPr lang="fa-IR" dirty="0" smtClean="0"/>
              <a:t>شود.</a:t>
            </a:r>
          </a:p>
          <a:p>
            <a:pPr algn="r" rtl="1"/>
            <a:endParaRPr lang="fa-IR" dirty="0"/>
          </a:p>
          <a:p>
            <a:pPr algn="r" rtl="1"/>
            <a:r>
              <a:rPr lang="fa-IR" dirty="0"/>
              <a:t>در صورت ترشحات فراوان دهانی، سر را به یک طرف بچرخانید. این کار سبب جمع شدن ترشحات در فضای گونه شده، پاک کردن آن را آسان میکند. </a:t>
            </a:r>
          </a:p>
          <a:p>
            <a:pPr algn="r" rtl="1"/>
            <a:endParaRPr lang="fa-IR" dirty="0"/>
          </a:p>
          <a:p>
            <a:pPr algn="r" rtl="1"/>
            <a:r>
              <a:rPr lang="fa-IR" dirty="0"/>
              <a:t> ساکشن کوتاه و مالیم </a:t>
            </a:r>
            <a:r>
              <a:rPr lang="fa-IR" dirty="0" smtClean="0"/>
              <a:t>برای </a:t>
            </a:r>
            <a:r>
              <a:rPr lang="fa-IR" dirty="0"/>
              <a:t>پاک کردن ترشحات کافی است.</a:t>
            </a:r>
          </a:p>
          <a:p>
            <a:pPr algn="r" rtl="1"/>
            <a:endParaRPr lang="fa-IR" dirty="0"/>
          </a:p>
          <a:p>
            <a:pPr algn="r" rtl="1"/>
            <a:r>
              <a:rPr lang="fa-IR" dirty="0"/>
              <a:t>معموال دهان را پیش از بینی ساکشن کنید تا مطمئن شوید که اگر در زمان ساکشن بینی، نوزاد تنفس منقطع پیدا کرد، چیزی در دهان نوزاد نیست که آسپیره کند</a:t>
            </a:r>
            <a:r>
              <a:rPr lang="fa-IR" dirty="0" smtClean="0"/>
              <a:t>.</a:t>
            </a:r>
          </a:p>
          <a:p>
            <a:pPr algn="r" rtl="1"/>
            <a:endParaRPr lang="fa-IR" dirty="0"/>
          </a:p>
          <a:p>
            <a:pPr algn="r" rtl="1"/>
            <a:r>
              <a:rPr lang="fa-IR" dirty="0" smtClean="0"/>
              <a:t>دهان </a:t>
            </a:r>
            <a:r>
              <a:rPr lang="fa-IR" dirty="0"/>
              <a:t>پیش از </a:t>
            </a:r>
            <a:r>
              <a:rPr lang="fa-IR" dirty="0" smtClean="0"/>
              <a:t>بینی </a:t>
            </a:r>
            <a:r>
              <a:rPr lang="fa-IR" dirty="0"/>
              <a:t>را </a:t>
            </a:r>
            <a:r>
              <a:rPr lang="fa-IR" dirty="0" smtClean="0"/>
              <a:t>می توان </a:t>
            </a:r>
            <a:r>
              <a:rPr lang="fa-IR" dirty="0"/>
              <a:t>با یادآوری این که در زبان انگلیسی </a:t>
            </a:r>
            <a:r>
              <a:rPr lang="fa-IR" dirty="0" smtClean="0"/>
              <a:t>حرف</a:t>
            </a:r>
            <a:r>
              <a:rPr lang="en-US" dirty="0" smtClean="0">
                <a:solidFill>
                  <a:srgbClr val="FF0000"/>
                </a:solidFill>
              </a:rPr>
              <a:t>M</a:t>
            </a:r>
            <a:r>
              <a:rPr lang="en-US" dirty="0" smtClean="0"/>
              <a:t> </a:t>
            </a:r>
            <a:r>
              <a:rPr lang="fa-IR" dirty="0" smtClean="0"/>
              <a:t>پیش </a:t>
            </a:r>
            <a:r>
              <a:rPr lang="fa-IR" dirty="0"/>
              <a:t>از </a:t>
            </a:r>
            <a:r>
              <a:rPr lang="en-US" dirty="0" smtClean="0">
                <a:solidFill>
                  <a:srgbClr val="FF0000"/>
                </a:solidFill>
              </a:rPr>
              <a:t>N </a:t>
            </a:r>
            <a:r>
              <a:rPr lang="fa-IR" dirty="0" smtClean="0"/>
              <a:t>می آید</a:t>
            </a:r>
            <a:r>
              <a:rPr lang="fa-IR" dirty="0"/>
              <a:t>، بخاطر سپرد. </a:t>
            </a:r>
          </a:p>
          <a:p>
            <a:pPr algn="r" rtl="1"/>
            <a:r>
              <a:rPr lang="fa-IR" dirty="0"/>
              <a:t>مراقب باشید ساکشن خیلی شدید یا عمیق انجام نشود. </a:t>
            </a:r>
            <a:r>
              <a:rPr lang="fa-IR" dirty="0" smtClean="0"/>
              <a:t>ساکشن </a:t>
            </a:r>
            <a:r>
              <a:rPr lang="fa-IR" dirty="0"/>
              <a:t>خیلی شدید ممکن است سبب آسیب بافتی شود. </a:t>
            </a:r>
            <a:endParaRPr lang="fa-IR" dirty="0" smtClean="0"/>
          </a:p>
          <a:p>
            <a:pPr algn="r" rtl="1"/>
            <a:endParaRPr lang="fa-IR" dirty="0"/>
          </a:p>
          <a:p>
            <a:pPr algn="r" rtl="1"/>
            <a:r>
              <a:rPr lang="fa-IR" dirty="0"/>
              <a:t>تحریک بخش پشتی حلق طی دقیقه های نخست پس از تولد میتواند با تحریک واگ سبب برادی کاری و آپنه شود.</a:t>
            </a:r>
            <a:endParaRPr lang="en-US" dirty="0"/>
          </a:p>
          <a:p>
            <a:endParaRPr lang="en-US" dirty="0"/>
          </a:p>
        </p:txBody>
      </p:sp>
    </p:spTree>
    <p:extLst>
      <p:ext uri="{BB962C8B-B14F-4D97-AF65-F5344CB8AC3E}">
        <p14:creationId xmlns:p14="http://schemas.microsoft.com/office/powerpoint/2010/main" val="5711930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55416" y="1628800"/>
            <a:ext cx="2956744" cy="5029622"/>
          </a:xfrm>
          <a:prstGeom prst="rect">
            <a:avLst/>
          </a:prstGeom>
        </p:spPr>
      </p:pic>
      <p:sp>
        <p:nvSpPr>
          <p:cNvPr id="5" name="Title 1"/>
          <p:cNvSpPr>
            <a:spLocks noGrp="1"/>
          </p:cNvSpPr>
          <p:nvPr>
            <p:ph type="title"/>
          </p:nvPr>
        </p:nvSpPr>
        <p:spPr>
          <a:xfrm>
            <a:off x="467544" y="260648"/>
            <a:ext cx="8219256" cy="115699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راه هوایی را باز کنید</a:t>
            </a:r>
            <a:endParaRPr lang="en-GB"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6110114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95437" y="1757511"/>
            <a:ext cx="5953125" cy="4695825"/>
          </a:xfrm>
          <a:prstGeom prst="rect">
            <a:avLst/>
          </a:prstGeom>
        </p:spPr>
      </p:pic>
      <p:sp>
        <p:nvSpPr>
          <p:cNvPr id="5" name="Title 1"/>
          <p:cNvSpPr>
            <a:spLocks noGrp="1"/>
          </p:cNvSpPr>
          <p:nvPr>
            <p:ph type="title"/>
          </p:nvPr>
        </p:nvSpPr>
        <p:spPr>
          <a:xfrm>
            <a:off x="171450" y="214312"/>
            <a:ext cx="8793038" cy="1117327"/>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3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خشک کنید، تحریک کنید، مجدداً وضعیت بدهید</a:t>
            </a:r>
            <a:endParaRPr lang="en-GB" sz="3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2" name="Rectangle 1"/>
          <p:cNvSpPr/>
          <p:nvPr/>
        </p:nvSpPr>
        <p:spPr>
          <a:xfrm>
            <a:off x="395536" y="1412776"/>
            <a:ext cx="8388424" cy="584775"/>
          </a:xfrm>
          <a:prstGeom prst="rect">
            <a:avLst/>
          </a:prstGeom>
        </p:spPr>
        <p:txBody>
          <a:bodyPr wrap="square">
            <a:spAutoFit/>
          </a:bodyPr>
          <a:lstStyle/>
          <a:p>
            <a:pPr algn="r" rtl="1"/>
            <a:r>
              <a:rPr lang="fa-IR" sz="1600" dirty="0"/>
              <a:t>خشک کردن نوزادان بسیار نارس با سن بارداری کمتر از 32 هفته </a:t>
            </a:r>
            <a:r>
              <a:rPr lang="fa-IR" sz="1600" dirty="0" smtClean="0"/>
              <a:t>لازم </a:t>
            </a:r>
            <a:r>
              <a:rPr lang="fa-IR" sz="1600" dirty="0"/>
              <a:t>نیست چرا که آنها باید فوری با پالستیک پلی اتیلنی پوشانده شوند تا از دست دادن دما با تبخیر کاهش یابد. </a:t>
            </a:r>
            <a:endParaRPr lang="en-US" sz="1600" dirty="0"/>
          </a:p>
        </p:txBody>
      </p:sp>
    </p:spTree>
    <p:extLst>
      <p:ext uri="{BB962C8B-B14F-4D97-AF65-F5344CB8AC3E}">
        <p14:creationId xmlns:p14="http://schemas.microsoft.com/office/powerpoint/2010/main" val="37680113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C:\Users\Niknafs\Pictures\s369.jpg"/>
          <p:cNvPicPr>
            <a:picLocks noGrp="1" noChangeAspect="1" noChangeArrowheads="1"/>
          </p:cNvPicPr>
          <p:nvPr>
            <p:ph idx="1"/>
          </p:nvPr>
        </p:nvPicPr>
        <p:blipFill>
          <a:blip r:embed="rId3"/>
          <a:srcRect/>
          <a:stretch>
            <a:fillRect/>
          </a:stretch>
        </p:blipFill>
        <p:spPr bwMode="auto">
          <a:xfrm>
            <a:off x="1065746" y="1071546"/>
            <a:ext cx="7078154" cy="5572164"/>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51520" y="2046309"/>
            <a:ext cx="8435280" cy="3398915"/>
          </a:xfrm>
        </p:spPr>
        <p:style>
          <a:lnRef idx="2">
            <a:schemeClr val="accent2"/>
          </a:lnRef>
          <a:fillRef idx="1">
            <a:schemeClr val="lt1"/>
          </a:fillRef>
          <a:effectRef idx="0">
            <a:schemeClr val="accent2"/>
          </a:effectRef>
          <a:fontRef idx="minor">
            <a:schemeClr val="dk1"/>
          </a:fontRef>
        </p:style>
        <p:txBody>
          <a:bodyPr tIns="274320">
            <a:normAutofit fontScale="47500" lnSpcReduction="20000"/>
          </a:bodyPr>
          <a:lstStyle/>
          <a:p>
            <a:pPr algn="r" rtl="1">
              <a:buClr>
                <a:srgbClr val="FF0000"/>
              </a:buClr>
            </a:pPr>
            <a:r>
              <a:rPr lang="fa-IR" sz="5400" dirty="0"/>
              <a:t>خشک کردن نوزاد، اغلب تحریک کافی برای آغاز تنفس ایجاد </a:t>
            </a:r>
            <a:r>
              <a:rPr lang="fa-IR" sz="5400" dirty="0" smtClean="0"/>
              <a:t>می</a:t>
            </a:r>
            <a:r>
              <a:rPr lang="en-US" sz="5400" dirty="0" smtClean="0"/>
              <a:t> </a:t>
            </a:r>
            <a:r>
              <a:rPr lang="fa-IR" sz="5400" dirty="0" smtClean="0"/>
              <a:t>کند</a:t>
            </a:r>
            <a:r>
              <a:rPr lang="en-US" sz="5400" dirty="0" smtClean="0"/>
              <a:t>.</a:t>
            </a:r>
          </a:p>
          <a:p>
            <a:pPr algn="r" rtl="1">
              <a:buClr>
                <a:srgbClr val="FF0000"/>
              </a:buClr>
            </a:pPr>
            <a:r>
              <a:rPr lang="fa-IR" sz="5400" dirty="0" smtClean="0"/>
              <a:t>اگر </a:t>
            </a:r>
            <a:r>
              <a:rPr lang="fa-IR" sz="5400" dirty="0"/>
              <a:t>نوزاد تنفس </a:t>
            </a:r>
            <a:r>
              <a:rPr lang="fa-IR" sz="5400" dirty="0" smtClean="0"/>
              <a:t>کافی</a:t>
            </a:r>
            <a:r>
              <a:rPr lang="en-US" sz="5400" dirty="0"/>
              <a:t> </a:t>
            </a:r>
            <a:r>
              <a:rPr lang="fa-IR" sz="5400" dirty="0" smtClean="0"/>
              <a:t>ندارد</a:t>
            </a:r>
            <a:r>
              <a:rPr lang="fa-IR" sz="5400" dirty="0"/>
              <a:t>، تحریک </a:t>
            </a:r>
            <a:r>
              <a:rPr lang="fa-IR" sz="5400" dirty="0" smtClean="0"/>
              <a:t>ملایم </a:t>
            </a:r>
            <a:r>
              <a:rPr lang="fa-IR" sz="5400" dirty="0"/>
              <a:t>لمسی بیشتر ممکن است تنفس را تحریک کند</a:t>
            </a:r>
            <a:r>
              <a:rPr lang="fa-IR" sz="5400" dirty="0" smtClean="0"/>
              <a:t>.</a:t>
            </a:r>
            <a:endParaRPr lang="en-US" sz="5400" dirty="0" smtClean="0"/>
          </a:p>
          <a:p>
            <a:pPr algn="r" rtl="1">
              <a:buClr>
                <a:srgbClr val="FF0000"/>
              </a:buClr>
            </a:pPr>
            <a:r>
              <a:rPr lang="fa-IR" sz="5400" dirty="0" smtClean="0"/>
              <a:t> </a:t>
            </a:r>
            <a:r>
              <a:rPr lang="fa-IR" sz="5400" dirty="0"/>
              <a:t>پشت، تنه یا اندامهای نوزاد را </a:t>
            </a:r>
            <a:r>
              <a:rPr lang="fa-IR" sz="5400" dirty="0" smtClean="0"/>
              <a:t>به آرامی </a:t>
            </a:r>
            <a:r>
              <a:rPr lang="fa-IR" sz="5400" dirty="0"/>
              <a:t>مالش </a:t>
            </a:r>
            <a:r>
              <a:rPr lang="fa-IR" sz="5400" dirty="0" smtClean="0"/>
              <a:t>دهید.</a:t>
            </a:r>
            <a:endParaRPr lang="en-US" sz="5400" dirty="0" smtClean="0"/>
          </a:p>
          <a:p>
            <a:pPr algn="r" rtl="1">
              <a:buClr>
                <a:srgbClr val="FF0000"/>
              </a:buClr>
            </a:pPr>
            <a:r>
              <a:rPr lang="fa-IR" sz="5400" dirty="0" smtClean="0"/>
              <a:t>تحریک </a:t>
            </a:r>
            <a:r>
              <a:rPr lang="fa-IR" sz="5400" dirty="0"/>
              <a:t>شدید کل بدن کمکی </a:t>
            </a:r>
            <a:r>
              <a:rPr lang="fa-IR" sz="5400" dirty="0" smtClean="0"/>
              <a:t>نمی</a:t>
            </a:r>
            <a:r>
              <a:rPr lang="en-US" sz="5400" dirty="0" smtClean="0"/>
              <a:t> </a:t>
            </a:r>
            <a:r>
              <a:rPr lang="fa-IR" sz="5400" dirty="0" smtClean="0"/>
              <a:t>کند </a:t>
            </a:r>
            <a:r>
              <a:rPr lang="fa-IR" sz="5400" dirty="0"/>
              <a:t>و ممکن است سبب آسیب جدی شود. </a:t>
            </a:r>
            <a:endParaRPr lang="en-US" sz="5400" dirty="0" smtClean="0"/>
          </a:p>
          <a:p>
            <a:pPr algn="r" rtl="1">
              <a:buClr>
                <a:srgbClr val="FF0000"/>
              </a:buClr>
            </a:pPr>
            <a:r>
              <a:rPr lang="fa-IR" sz="5400" dirty="0" smtClean="0"/>
              <a:t>هرگز </a:t>
            </a:r>
            <a:r>
              <a:rPr lang="fa-IR" sz="5400" dirty="0"/>
              <a:t>نوزاد را به شدت تکان ندهید. </a:t>
            </a:r>
            <a:endParaRPr lang="en-GB" sz="5400" b="1" dirty="0">
              <a:cs typeface="B Nazanin" panose="00000400000000000000" pitchFamily="2" charset="-78"/>
            </a:endParaRPr>
          </a:p>
        </p:txBody>
      </p:sp>
      <p:sp>
        <p:nvSpPr>
          <p:cNvPr id="5" name="Footer Placeholder 5"/>
          <p:cNvSpPr>
            <a:spLocks noGrp="1"/>
          </p:cNvSpPr>
          <p:nvPr>
            <p:ph type="ftr" sz="quarter" idx="11"/>
          </p:nvPr>
        </p:nvSpPr>
        <p:spPr>
          <a:xfrm>
            <a:off x="6660232" y="5517232"/>
            <a:ext cx="2895600" cy="365125"/>
          </a:xfrm>
        </p:spPr>
        <p:txBody>
          <a:bodyPr/>
          <a:lstStyle/>
          <a:p>
            <a:r>
              <a:rPr lang="fa-IR" sz="1800" b="1" dirty="0">
                <a:solidFill>
                  <a:srgbClr val="FF0000"/>
                </a:solidFill>
                <a:cs typeface="B Nazanin" panose="00000400000000000000" pitchFamily="2" charset="-78"/>
              </a:rPr>
              <a:t>ادامه دارد ......</a:t>
            </a:r>
            <a:endParaRPr lang="en-GB" sz="1800" b="1" dirty="0">
              <a:solidFill>
                <a:srgbClr val="FF0000"/>
              </a:solidFill>
              <a:cs typeface="B Nazanin" panose="00000400000000000000" pitchFamily="2" charset="-78"/>
            </a:endParaRPr>
          </a:p>
        </p:txBody>
      </p:sp>
      <p:sp>
        <p:nvSpPr>
          <p:cNvPr id="6" name="Title 1"/>
          <p:cNvSpPr>
            <a:spLocks noGrp="1"/>
          </p:cNvSpPr>
          <p:nvPr>
            <p:ph type="title"/>
          </p:nvPr>
        </p:nvSpPr>
        <p:spPr>
          <a:xfrm>
            <a:off x="467544" y="260648"/>
            <a:ext cx="8219256" cy="115699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تحریک لمسی </a:t>
            </a:r>
            <a:r>
              <a:rPr lang="fa-IR"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(حد اکثر دو بار)</a:t>
            </a:r>
            <a:endParaRPr lang="en-GB"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24129727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91680" y="1628800"/>
            <a:ext cx="5802027" cy="4993382"/>
          </a:xfrm>
          <a:prstGeom prst="rect">
            <a:avLst/>
          </a:prstGeom>
        </p:spPr>
      </p:pic>
      <p:sp>
        <p:nvSpPr>
          <p:cNvPr id="5" name="Title 1"/>
          <p:cNvSpPr>
            <a:spLocks noGrp="1"/>
          </p:cNvSpPr>
          <p:nvPr>
            <p:ph type="title"/>
          </p:nvPr>
        </p:nvSpPr>
        <p:spPr>
          <a:xfrm>
            <a:off x="171450" y="214312"/>
            <a:ext cx="8793038" cy="1117327"/>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تحریک</a:t>
            </a:r>
            <a:r>
              <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 </a:t>
            </a:r>
            <a:r>
              <a:rPr lang="fa-I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پوستی</a:t>
            </a:r>
            <a:endParaRPr lang="en-GB"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2" name="Down Arrow 1"/>
          <p:cNvSpPr/>
          <p:nvPr/>
        </p:nvSpPr>
        <p:spPr>
          <a:xfrm>
            <a:off x="5724128" y="3717032"/>
            <a:ext cx="1440160"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درست</a:t>
            </a:r>
            <a:endParaRPr lang="en-US" dirty="0"/>
          </a:p>
        </p:txBody>
      </p:sp>
      <p:sp>
        <p:nvSpPr>
          <p:cNvPr id="3" name="Down Arrow 2"/>
          <p:cNvSpPr/>
          <p:nvPr/>
        </p:nvSpPr>
        <p:spPr>
          <a:xfrm>
            <a:off x="2483768" y="1628800"/>
            <a:ext cx="1872208"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نادرست</a:t>
            </a:r>
            <a:endParaRPr lang="en-US" dirty="0"/>
          </a:p>
        </p:txBody>
      </p:sp>
    </p:spTree>
    <p:extLst>
      <p:ext uri="{BB962C8B-B14F-4D97-AF65-F5344CB8AC3E}">
        <p14:creationId xmlns:p14="http://schemas.microsoft.com/office/powerpoint/2010/main" val="26782161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75992" y="1628800"/>
            <a:ext cx="8344480" cy="4703440"/>
          </a:xfrm>
          <a:prstGeom prst="rect">
            <a:avLst/>
          </a:prstGeom>
        </p:spPr>
      </p:pic>
      <p:sp>
        <p:nvSpPr>
          <p:cNvPr id="5" name="Title 1"/>
          <p:cNvSpPr>
            <a:spLocks noGrp="1"/>
          </p:cNvSpPr>
          <p:nvPr>
            <p:ph type="title"/>
          </p:nvPr>
        </p:nvSpPr>
        <p:spPr>
          <a:xfrm>
            <a:off x="323528" y="214312"/>
            <a:ext cx="8496944" cy="1117327"/>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سیانوز انتهاها- نیازی به اکسیژن نیست </a:t>
            </a:r>
            <a:endParaRPr lang="en-GB"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33997753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C00000"/>
                </a:solidFill>
              </a:rPr>
              <a:t>کی </a:t>
            </a:r>
            <a:r>
              <a:rPr lang="fa-IR" dirty="0">
                <a:solidFill>
                  <a:srgbClr val="C00000"/>
                </a:solidFill>
              </a:rPr>
              <a:t>و چگونه اکسیژن کمکی تجویز میکنید؟ </a:t>
            </a:r>
            <a:endParaRPr lang="en-US" dirty="0">
              <a:solidFill>
                <a:srgbClr val="C00000"/>
              </a:solidFill>
            </a:endParaRPr>
          </a:p>
        </p:txBody>
      </p:sp>
      <p:sp>
        <p:nvSpPr>
          <p:cNvPr id="3" name="Content Placeholder 2"/>
          <p:cNvSpPr>
            <a:spLocks noGrp="1"/>
          </p:cNvSpPr>
          <p:nvPr>
            <p:ph idx="1"/>
          </p:nvPr>
        </p:nvSpPr>
        <p:spPr/>
        <p:txBody>
          <a:bodyPr>
            <a:normAutofit/>
          </a:bodyPr>
          <a:lstStyle/>
          <a:p>
            <a:pPr algn="r" rtl="1"/>
            <a:r>
              <a:rPr lang="fa-IR" sz="2000" dirty="0"/>
              <a:t>وقتی عدد اکسی متر </a:t>
            </a:r>
            <a:r>
              <a:rPr lang="fa-IR" sz="2000" dirty="0" smtClean="0"/>
              <a:t>پایین تر </a:t>
            </a:r>
            <a:r>
              <a:rPr lang="fa-IR" sz="2000" dirty="0"/>
              <a:t>از هدف مورد انتظار برای سن نوزاد باقی بماند، از جریان آزاد اکسیژن استفاده کنید. </a:t>
            </a:r>
            <a:endParaRPr lang="fa-IR" sz="2000" dirty="0" smtClean="0"/>
          </a:p>
          <a:p>
            <a:pPr algn="r" rtl="1"/>
            <a:r>
              <a:rPr lang="fa-IR" sz="2000" dirty="0"/>
              <a:t> اکسیژن آزاد برای نوزاد بدون تنفس، مؤثر نیست</a:t>
            </a:r>
            <a:r>
              <a:rPr lang="fa-IR" sz="2000" dirty="0" smtClean="0"/>
              <a:t>.</a:t>
            </a:r>
          </a:p>
          <a:p>
            <a:pPr algn="r" rtl="1"/>
            <a:r>
              <a:rPr lang="fa-IR" sz="2000" dirty="0" smtClean="0"/>
              <a:t>جریان </a:t>
            </a:r>
            <a:r>
              <a:rPr lang="fa-IR" sz="2000" dirty="0"/>
              <a:t>آزاد اکسیژن را میتوان با نگهداشتن لوله اکسیژن نزدیک دهان و بینی نوزاد با تنفس خودبخودی تجویز </a:t>
            </a:r>
            <a:r>
              <a:rPr lang="fa-IR" sz="2000" dirty="0" smtClean="0"/>
              <a:t>کرد</a:t>
            </a:r>
          </a:p>
          <a:p>
            <a:pPr marL="0" indent="0" algn="ctr" rtl="1">
              <a:buNone/>
            </a:pPr>
            <a:r>
              <a:rPr lang="fa-IR" sz="2000" dirty="0" smtClean="0">
                <a:solidFill>
                  <a:srgbClr val="C00000"/>
                </a:solidFill>
              </a:rPr>
              <a:t>بگ خودگشا مورد مناسبی برای این عمل نیست</a:t>
            </a:r>
            <a:endParaRPr lang="en-US" sz="2000" dirty="0">
              <a:solidFill>
                <a:srgbClr val="C0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5" y="5157192"/>
            <a:ext cx="2002154" cy="112120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192" y="5090698"/>
            <a:ext cx="2120893" cy="1187700"/>
          </a:xfrm>
          <a:prstGeom prst="rect">
            <a:avLst/>
          </a:prstGeom>
        </p:spPr>
      </p:pic>
      <p:pic>
        <p:nvPicPr>
          <p:cNvPr id="6"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6095" y="4947641"/>
            <a:ext cx="1548382" cy="1473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8947" y="5010736"/>
            <a:ext cx="1617148" cy="1347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own Arrow 7"/>
          <p:cNvSpPr/>
          <p:nvPr/>
        </p:nvSpPr>
        <p:spPr>
          <a:xfrm flipH="1">
            <a:off x="5148064" y="3969233"/>
            <a:ext cx="144016"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40149" y="4653136"/>
            <a:ext cx="1577025" cy="4375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دست گنبدی</a:t>
            </a:r>
            <a:endParaRPr lang="en-US" dirty="0"/>
          </a:p>
        </p:txBody>
      </p:sp>
      <p:sp>
        <p:nvSpPr>
          <p:cNvPr id="10" name="Rectangle 9"/>
          <p:cNvSpPr/>
          <p:nvPr/>
        </p:nvSpPr>
        <p:spPr>
          <a:xfrm>
            <a:off x="3094435" y="4581128"/>
            <a:ext cx="1139887" cy="366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تی پیس</a:t>
            </a:r>
            <a:endParaRPr lang="en-US" dirty="0"/>
          </a:p>
        </p:txBody>
      </p:sp>
      <p:sp>
        <p:nvSpPr>
          <p:cNvPr id="11" name="Rectangle 10"/>
          <p:cNvSpPr/>
          <p:nvPr/>
        </p:nvSpPr>
        <p:spPr>
          <a:xfrm>
            <a:off x="6516216" y="4581128"/>
            <a:ext cx="1800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کانولا و ماسک صورت</a:t>
            </a:r>
            <a:endParaRPr lang="en-US" dirty="0"/>
          </a:p>
        </p:txBody>
      </p:sp>
    </p:spTree>
    <p:extLst>
      <p:ext uri="{BB962C8B-B14F-4D97-AF65-F5344CB8AC3E}">
        <p14:creationId xmlns:p14="http://schemas.microsoft.com/office/powerpoint/2010/main" val="27373242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5456"/>
            <a:ext cx="8229600" cy="5977880"/>
          </a:xfrm>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pPr marL="0" indent="0" algn="ctr">
              <a:buNone/>
            </a:pPr>
            <a:r>
              <a:rPr lang="fa-IR" sz="3600" b="1" dirty="0">
                <a:cs typeface="B Nazanin" panose="00000400000000000000" pitchFamily="2" charset="-78"/>
              </a:rPr>
              <a:t>چنانچه نوزاد نفس می کشد و ضربان قلب</a:t>
            </a:r>
          </a:p>
          <a:p>
            <a:pPr marL="0" indent="0" algn="ctr">
              <a:buNone/>
            </a:pPr>
            <a:r>
              <a:rPr lang="fa-IR" sz="3600" b="1" dirty="0">
                <a:cs typeface="B Nazanin" panose="00000400000000000000" pitchFamily="2" charset="-78"/>
              </a:rPr>
              <a:t> بالای 100/ دقیقه است، </a:t>
            </a:r>
            <a:r>
              <a:rPr lang="fa-IR" sz="3600" b="1" dirty="0">
                <a:solidFill>
                  <a:schemeClr val="tx1"/>
                </a:solidFill>
                <a:cs typeface="B Nazanin" panose="00000400000000000000" pitchFamily="2" charset="-78"/>
              </a:rPr>
              <a:t>اما</a:t>
            </a:r>
            <a:endParaRPr lang="en-US" sz="3600" b="1" dirty="0">
              <a:solidFill>
                <a:schemeClr val="tx1"/>
              </a:solidFill>
              <a:cs typeface="B Nazanin" panose="00000400000000000000" pitchFamily="2" charset="-78"/>
            </a:endParaRPr>
          </a:p>
          <a:p>
            <a:pPr algn="ctr" rtl="1"/>
            <a:r>
              <a:rPr lang="fa-IR" sz="3600" b="1" dirty="0">
                <a:solidFill>
                  <a:srgbClr val="C00000"/>
                </a:solidFill>
                <a:cs typeface="B Nazanin" panose="00000400000000000000" pitchFamily="2" charset="-78"/>
              </a:rPr>
              <a:t>تنفس مشکل </a:t>
            </a:r>
            <a:endParaRPr lang="en-US" sz="3600" b="1" dirty="0">
              <a:solidFill>
                <a:srgbClr val="C00000"/>
              </a:solidFill>
              <a:cs typeface="B Nazanin" panose="00000400000000000000" pitchFamily="2" charset="-78"/>
            </a:endParaRPr>
          </a:p>
          <a:p>
            <a:pPr marL="0" indent="0" algn="ctr">
              <a:buNone/>
            </a:pPr>
            <a:r>
              <a:rPr lang="fa-IR" sz="3600" b="1" dirty="0">
                <a:solidFill>
                  <a:srgbClr val="C00000"/>
                </a:solidFill>
                <a:cs typeface="B Nazanin" panose="00000400000000000000" pitchFamily="2" charset="-78"/>
              </a:rPr>
              <a:t>یا</a:t>
            </a:r>
            <a:endParaRPr lang="en-US" sz="3600" b="1" dirty="0">
              <a:solidFill>
                <a:srgbClr val="C00000"/>
              </a:solidFill>
              <a:cs typeface="B Nazanin" panose="00000400000000000000" pitchFamily="2" charset="-78"/>
            </a:endParaRPr>
          </a:p>
          <a:p>
            <a:pPr algn="ctr" rtl="1"/>
            <a:r>
              <a:rPr lang="fa-IR" sz="3600" b="1" dirty="0">
                <a:solidFill>
                  <a:srgbClr val="C00000"/>
                </a:solidFill>
                <a:cs typeface="B Nazanin" panose="00000400000000000000" pitchFamily="2" charset="-78"/>
              </a:rPr>
              <a:t>سیانوز پایدار، دارد</a:t>
            </a:r>
            <a:r>
              <a:rPr lang="en-US" sz="3600" b="1" dirty="0">
                <a:cs typeface="B Nazanin" panose="00000400000000000000" pitchFamily="2" charset="-78"/>
              </a:rPr>
              <a:t> </a:t>
            </a:r>
          </a:p>
          <a:p>
            <a:pPr marL="0" indent="0" algn="ctr">
              <a:buNone/>
            </a:pPr>
            <a:endParaRPr lang="en-US" b="1" dirty="0">
              <a:cs typeface="B Nazanin" panose="00000400000000000000" pitchFamily="2" charset="-78"/>
            </a:endParaRPr>
          </a:p>
          <a:p>
            <a:pPr marL="0" indent="0" algn="ctr" rtl="1">
              <a:buNone/>
            </a:pPr>
            <a:r>
              <a:rPr lang="en-US" sz="3900" b="1" dirty="0">
                <a:cs typeface="B Nazanin" panose="00000400000000000000" pitchFamily="2" charset="-78"/>
              </a:rPr>
              <a:t>CPAP</a:t>
            </a:r>
            <a:r>
              <a:rPr lang="fa-IR" sz="3900" b="1" dirty="0">
                <a:cs typeface="B Nazanin" panose="00000400000000000000" pitchFamily="2" charset="-78"/>
              </a:rPr>
              <a:t> به کمک ماسک صورت</a:t>
            </a:r>
            <a:endParaRPr lang="en-US" sz="3900" b="1" dirty="0">
              <a:cs typeface="B Nazanin" panose="00000400000000000000" pitchFamily="2" charset="-78"/>
            </a:endParaRPr>
          </a:p>
          <a:p>
            <a:pPr marL="0" indent="0">
              <a:buNone/>
            </a:pPr>
            <a:endParaRPr lang="en-US" b="1" dirty="0">
              <a:cs typeface="B Nazanin" panose="00000400000000000000" pitchFamily="2" charset="-78"/>
            </a:endParaRPr>
          </a:p>
          <a:p>
            <a:pPr marL="0" indent="0" algn="ctr" rtl="1">
              <a:buNone/>
            </a:pPr>
            <a:r>
              <a:rPr lang="fa-IR" sz="3600" b="1" dirty="0">
                <a:solidFill>
                  <a:schemeClr val="tx1"/>
                </a:solidFill>
                <a:cs typeface="B Nazanin" panose="00000400000000000000" pitchFamily="2" charset="-78"/>
              </a:rPr>
              <a:t>بـرای پی بردن به میزان اثر مداخله و نیاز احتمالی بـه اکسیژن مکمل باید از پالس اکسیمتر نیز استفاده کنید.</a:t>
            </a:r>
            <a:endParaRPr lang="en-US" sz="3600" b="1" dirty="0">
              <a:solidFill>
                <a:schemeClr val="tx1"/>
              </a:solidFill>
              <a:cs typeface="B Nazanin" panose="00000400000000000000" pitchFamily="2" charset="-78"/>
            </a:endParaRPr>
          </a:p>
        </p:txBody>
      </p:sp>
      <p:sp>
        <p:nvSpPr>
          <p:cNvPr id="4" name="Down Arrow 3"/>
          <p:cNvSpPr/>
          <p:nvPr/>
        </p:nvSpPr>
        <p:spPr>
          <a:xfrm>
            <a:off x="4450842" y="4077072"/>
            <a:ext cx="242316"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15217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C00000"/>
                </a:solidFill>
              </a:rPr>
              <a:t>وجود مایع آمنیونی آغشته به مکونیوم</a:t>
            </a:r>
            <a:endParaRPr lang="en-US" dirty="0">
              <a:solidFill>
                <a:srgbClr val="C00000"/>
              </a:solidFill>
            </a:endParaRPr>
          </a:p>
        </p:txBody>
      </p:sp>
      <p:sp>
        <p:nvSpPr>
          <p:cNvPr id="3" name="Content Placeholder 2"/>
          <p:cNvSpPr>
            <a:spLocks noGrp="1"/>
          </p:cNvSpPr>
          <p:nvPr>
            <p:ph idx="1"/>
          </p:nvPr>
        </p:nvSpPr>
        <p:spPr/>
        <p:txBody>
          <a:bodyPr>
            <a:normAutofit fontScale="47500" lnSpcReduction="20000"/>
          </a:bodyPr>
          <a:lstStyle/>
          <a:p>
            <a:pPr algn="r" rtl="1"/>
            <a:r>
              <a:rPr lang="fa-IR" dirty="0">
                <a:solidFill>
                  <a:srgbClr val="C00000"/>
                </a:solidFill>
              </a:rPr>
              <a:t>مایع مکونیومی و نوزاد سرحال </a:t>
            </a:r>
            <a:r>
              <a:rPr lang="fa-IR" dirty="0" smtClean="0">
                <a:solidFill>
                  <a:srgbClr val="C00000"/>
                </a:solidFill>
              </a:rPr>
              <a:t>:</a:t>
            </a:r>
          </a:p>
          <a:p>
            <a:pPr algn="r" rtl="1"/>
            <a:r>
              <a:rPr lang="fa-IR" dirty="0" smtClean="0"/>
              <a:t>نوزاد </a:t>
            </a:r>
            <a:r>
              <a:rPr lang="fa-IR" dirty="0"/>
              <a:t>سرحال با </a:t>
            </a:r>
            <a:r>
              <a:rPr lang="fa-IR" dirty="0" smtClean="0"/>
              <a:t>تلاش </a:t>
            </a:r>
            <a:r>
              <a:rPr lang="fa-IR" dirty="0"/>
              <a:t>تنفسی و تون </a:t>
            </a:r>
            <a:r>
              <a:rPr lang="fa-IR" dirty="0" smtClean="0"/>
              <a:t>عضلانی </a:t>
            </a:r>
            <a:r>
              <a:rPr lang="fa-IR" dirty="0"/>
              <a:t>خوب، ممکن است با مادر بماند تا گامهای نخستین مراقبت از نوزاد را دریافت کند</a:t>
            </a:r>
            <a:r>
              <a:rPr lang="fa-IR" dirty="0" smtClean="0"/>
              <a:t>.</a:t>
            </a:r>
          </a:p>
          <a:p>
            <a:pPr algn="r" rtl="1"/>
            <a:r>
              <a:rPr lang="fa-IR" dirty="0" smtClean="0"/>
              <a:t> </a:t>
            </a:r>
            <a:r>
              <a:rPr lang="fa-IR" dirty="0">
                <a:solidFill>
                  <a:srgbClr val="C00000"/>
                </a:solidFill>
              </a:rPr>
              <a:t>مایع مکونیومی و یک نوزاد غیرسرحال </a:t>
            </a:r>
            <a:r>
              <a:rPr lang="fa-IR" dirty="0" smtClean="0">
                <a:solidFill>
                  <a:srgbClr val="C00000"/>
                </a:solidFill>
              </a:rPr>
              <a:t>:</a:t>
            </a:r>
          </a:p>
          <a:p>
            <a:pPr algn="r" rtl="1"/>
            <a:r>
              <a:rPr lang="fa-IR" dirty="0" smtClean="0"/>
              <a:t>نوزاد </a:t>
            </a:r>
            <a:r>
              <a:rPr lang="fa-IR" dirty="0"/>
              <a:t>را زیر گرم کننده تابشی </a:t>
            </a:r>
            <a:r>
              <a:rPr lang="fa-IR" dirty="0" smtClean="0"/>
              <a:t>ببرید</a:t>
            </a:r>
          </a:p>
          <a:p>
            <a:pPr algn="r" rtl="1"/>
            <a:endParaRPr lang="fa-IR" dirty="0" smtClean="0"/>
          </a:p>
          <a:p>
            <a:pPr algn="r" rtl="1"/>
            <a:r>
              <a:rPr lang="fa-IR" dirty="0" smtClean="0"/>
              <a:t> گامهای </a:t>
            </a:r>
            <a:r>
              <a:rPr lang="fa-IR" dirty="0"/>
              <a:t>نخستین مراقبت از نوزاد را </a:t>
            </a:r>
            <a:r>
              <a:rPr lang="fa-IR" dirty="0" smtClean="0"/>
              <a:t>انجام </a:t>
            </a:r>
            <a:r>
              <a:rPr lang="fa-IR" dirty="0"/>
              <a:t>دهید. </a:t>
            </a:r>
            <a:endParaRPr lang="fa-IR" dirty="0" smtClean="0"/>
          </a:p>
          <a:p>
            <a:pPr algn="r" rtl="1"/>
            <a:endParaRPr lang="fa-IR" dirty="0" smtClean="0"/>
          </a:p>
          <a:p>
            <a:pPr algn="r" rtl="1"/>
            <a:r>
              <a:rPr lang="fa-IR" dirty="0" smtClean="0"/>
              <a:t>با </a:t>
            </a:r>
            <a:r>
              <a:rPr lang="fa-IR" dirty="0"/>
              <a:t>یک پوآر، ترشحات را از دهان و بینی پاک کنید</a:t>
            </a:r>
            <a:r>
              <a:rPr lang="fa-IR" dirty="0" smtClean="0"/>
              <a:t>.</a:t>
            </a:r>
          </a:p>
          <a:p>
            <a:pPr algn="r" rtl="1"/>
            <a:endParaRPr lang="fa-IR" dirty="0" smtClean="0"/>
          </a:p>
          <a:p>
            <a:pPr algn="r" rtl="1"/>
            <a:r>
              <a:rPr lang="fa-IR" dirty="0" smtClean="0"/>
              <a:t> </a:t>
            </a:r>
            <a:r>
              <a:rPr lang="fa-IR" dirty="0"/>
              <a:t>اگر نوزاد پس از تکمیل گامهای نخستین نفس </a:t>
            </a:r>
            <a:r>
              <a:rPr lang="fa-IR" dirty="0" smtClean="0"/>
              <a:t>نمی کشد </a:t>
            </a:r>
            <a:r>
              <a:rPr lang="fa-IR" dirty="0"/>
              <a:t>یا ضربان قلب کمتر از </a:t>
            </a:r>
            <a:r>
              <a:rPr lang="en-US" dirty="0"/>
              <a:t>bpm 100 </a:t>
            </a:r>
            <a:r>
              <a:rPr lang="fa-IR" dirty="0"/>
              <a:t>است، </a:t>
            </a:r>
            <a:r>
              <a:rPr lang="en-US" dirty="0"/>
              <a:t>PPV </a:t>
            </a:r>
            <a:r>
              <a:rPr lang="fa-IR" dirty="0"/>
              <a:t>را آغاز نمایید</a:t>
            </a:r>
            <a:r>
              <a:rPr lang="fa-IR" dirty="0" smtClean="0"/>
              <a:t>.</a:t>
            </a:r>
          </a:p>
          <a:p>
            <a:pPr algn="r" rtl="1"/>
            <a:endParaRPr lang="fa-IR" dirty="0" smtClean="0"/>
          </a:p>
          <a:p>
            <a:pPr algn="r" rtl="1"/>
            <a:r>
              <a:rPr lang="fa-IR" dirty="0" smtClean="0"/>
              <a:t> لارنگوسکوپی </a:t>
            </a:r>
            <a:r>
              <a:rPr lang="fa-IR" dirty="0"/>
              <a:t>معمول با یا بدون </a:t>
            </a:r>
            <a:r>
              <a:rPr lang="fa-IR" dirty="0" smtClean="0"/>
              <a:t>لوله گذاری </a:t>
            </a:r>
            <a:r>
              <a:rPr lang="fa-IR" dirty="0"/>
              <a:t>نای برای ساکشن نای توصیه </a:t>
            </a:r>
            <a:r>
              <a:rPr lang="fa-IR" dirty="0" smtClean="0"/>
              <a:t>نمی شود</a:t>
            </a:r>
            <a:r>
              <a:rPr lang="fa-IR" dirty="0"/>
              <a:t>. </a:t>
            </a:r>
            <a:endParaRPr lang="fa-IR" dirty="0" smtClean="0"/>
          </a:p>
          <a:p>
            <a:pPr algn="r" rtl="1"/>
            <a:endParaRPr lang="fa-IR" dirty="0" smtClean="0"/>
          </a:p>
          <a:p>
            <a:pPr algn="r" rtl="1"/>
            <a:r>
              <a:rPr lang="fa-IR" dirty="0" smtClean="0"/>
              <a:t>در </a:t>
            </a:r>
            <a:r>
              <a:rPr lang="fa-IR" dirty="0"/>
              <a:t>صورت ناتوانی </a:t>
            </a:r>
            <a:r>
              <a:rPr lang="en-US" dirty="0"/>
              <a:t>PPV </a:t>
            </a:r>
            <a:r>
              <a:rPr lang="fa-IR" dirty="0"/>
              <a:t>برای بادکردن </a:t>
            </a:r>
            <a:r>
              <a:rPr lang="fa-IR" dirty="0" smtClean="0"/>
              <a:t>ریه ها </a:t>
            </a:r>
            <a:r>
              <a:rPr lang="fa-IR" dirty="0"/>
              <a:t>و شک به بسته بودن راه هوایی، ممکن است نیاز به </a:t>
            </a:r>
            <a:r>
              <a:rPr lang="fa-IR" dirty="0" smtClean="0"/>
              <a:t>لوله گذاری </a:t>
            </a:r>
            <a:r>
              <a:rPr lang="fa-IR" dirty="0"/>
              <a:t>و ساکشن نای باشد</a:t>
            </a:r>
            <a:endParaRPr lang="en-US" dirty="0"/>
          </a:p>
        </p:txBody>
      </p:sp>
    </p:spTree>
    <p:extLst>
      <p:ext uri="{BB962C8B-B14F-4D97-AF65-F5344CB8AC3E}">
        <p14:creationId xmlns:p14="http://schemas.microsoft.com/office/powerpoint/2010/main" val="10304044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C00000"/>
                </a:solidFill>
              </a:rPr>
              <a:t>فیزیولوژی جنین (شنت </a:t>
            </a:r>
            <a:r>
              <a:rPr lang="fa-IR" dirty="0">
                <a:solidFill>
                  <a:srgbClr val="C00000"/>
                </a:solidFill>
              </a:rPr>
              <a:t>راست به </a:t>
            </a:r>
            <a:r>
              <a:rPr lang="fa-IR" dirty="0" smtClean="0">
                <a:solidFill>
                  <a:srgbClr val="C00000"/>
                </a:solidFill>
              </a:rPr>
              <a:t>چپ)</a:t>
            </a:r>
            <a:endParaRPr lang="en-US" dirty="0">
              <a:solidFill>
                <a:srgbClr val="C00000"/>
              </a:solidFill>
            </a:endParaRPr>
          </a:p>
        </p:txBody>
      </p:sp>
      <p:sp>
        <p:nvSpPr>
          <p:cNvPr id="3" name="Content Placeholder 2"/>
          <p:cNvSpPr>
            <a:spLocks noGrp="1"/>
          </p:cNvSpPr>
          <p:nvPr>
            <p:ph idx="1"/>
          </p:nvPr>
        </p:nvSpPr>
        <p:spPr>
          <a:xfrm>
            <a:off x="457200" y="1600200"/>
            <a:ext cx="8363272" cy="4525963"/>
          </a:xfrm>
        </p:spPr>
        <p:txBody>
          <a:bodyPr>
            <a:normAutofit/>
          </a:bodyPr>
          <a:lstStyle/>
          <a:p>
            <a:pPr algn="r" rtl="1"/>
            <a:r>
              <a:rPr lang="fa-IR" sz="2800" dirty="0"/>
              <a:t>رگهای خونی </a:t>
            </a:r>
            <a:r>
              <a:rPr lang="fa-IR" sz="2800" dirty="0" smtClean="0"/>
              <a:t>ریه های </a:t>
            </a:r>
            <a:r>
              <a:rPr lang="fa-IR" sz="2800" dirty="0"/>
              <a:t>جنین </a:t>
            </a:r>
            <a:r>
              <a:rPr lang="fa-IR" sz="2800" dirty="0" smtClean="0">
                <a:solidFill>
                  <a:srgbClr val="C00000"/>
                </a:solidFill>
              </a:rPr>
              <a:t>(رگ </a:t>
            </a:r>
            <a:r>
              <a:rPr lang="fa-IR" sz="2800" dirty="0">
                <a:solidFill>
                  <a:srgbClr val="C00000"/>
                </a:solidFill>
              </a:rPr>
              <a:t>های </a:t>
            </a:r>
            <a:r>
              <a:rPr lang="fa-IR" sz="2800" dirty="0" smtClean="0">
                <a:solidFill>
                  <a:srgbClr val="C00000"/>
                </a:solidFill>
              </a:rPr>
              <a:t>ریوی) </a:t>
            </a:r>
            <a:r>
              <a:rPr lang="fa-IR" sz="2800" dirty="0"/>
              <a:t>بشدت منقبض و دارای جریان خون ناچیزی است. </a:t>
            </a:r>
            <a:endParaRPr lang="fa-IR" sz="2800" dirty="0" smtClean="0"/>
          </a:p>
          <a:p>
            <a:pPr algn="r" rtl="1"/>
            <a:r>
              <a:rPr lang="fa-IR" sz="2800" dirty="0" smtClean="0"/>
              <a:t>بخش </a:t>
            </a:r>
            <a:r>
              <a:rPr lang="fa-IR" sz="2800" dirty="0"/>
              <a:t>قابل توجه خون اکسیژن دار از </a:t>
            </a:r>
            <a:r>
              <a:rPr lang="fa-IR" sz="2800" dirty="0">
                <a:solidFill>
                  <a:srgbClr val="C00000"/>
                </a:solidFill>
              </a:rPr>
              <a:t>جفت به سیاهرگ نافی </a:t>
            </a:r>
            <a:r>
              <a:rPr lang="fa-IR" sz="2800" dirty="0"/>
              <a:t>عبور کرده با میان بر </a:t>
            </a:r>
            <a:r>
              <a:rPr lang="fa-IR" sz="2800" dirty="0" smtClean="0"/>
              <a:t>کردن</a:t>
            </a:r>
            <a:r>
              <a:rPr lang="en-US" sz="2800" dirty="0" smtClean="0">
                <a:solidFill>
                  <a:srgbClr val="C00000"/>
                </a:solidFill>
              </a:rPr>
              <a:t>bypass )</a:t>
            </a:r>
            <a:r>
              <a:rPr lang="fa-IR" sz="2800" dirty="0" smtClean="0">
                <a:solidFill>
                  <a:srgbClr val="C00000"/>
                </a:solidFill>
              </a:rPr>
              <a:t>)</a:t>
            </a:r>
            <a:r>
              <a:rPr lang="fa-IR" sz="2800" dirty="0" smtClean="0"/>
              <a:t>ریه ها</a:t>
            </a:r>
            <a:r>
              <a:rPr lang="fa-IR" sz="2800" dirty="0"/>
              <a:t>، از سوراخ </a:t>
            </a:r>
            <a:r>
              <a:rPr lang="fa-IR" sz="2800" dirty="0" smtClean="0"/>
              <a:t>بیضی</a:t>
            </a:r>
            <a:r>
              <a:rPr lang="en-US" sz="2800" dirty="0" err="1" smtClean="0">
                <a:solidFill>
                  <a:srgbClr val="C00000"/>
                </a:solidFill>
              </a:rPr>
              <a:t>ovale</a:t>
            </a:r>
            <a:r>
              <a:rPr lang="en-US" sz="2800" dirty="0" smtClean="0">
                <a:solidFill>
                  <a:srgbClr val="C00000"/>
                </a:solidFill>
              </a:rPr>
              <a:t> </a:t>
            </a:r>
            <a:r>
              <a:rPr lang="en-US" sz="2800" dirty="0">
                <a:solidFill>
                  <a:srgbClr val="C00000"/>
                </a:solidFill>
              </a:rPr>
              <a:t>foramen </a:t>
            </a:r>
            <a:r>
              <a:rPr lang="en-US" sz="2800" dirty="0" smtClean="0">
                <a:solidFill>
                  <a:srgbClr val="C00000"/>
                </a:solidFill>
              </a:rPr>
              <a:t>)</a:t>
            </a:r>
            <a:r>
              <a:rPr lang="fa-IR" sz="2800" dirty="0" smtClean="0">
                <a:solidFill>
                  <a:srgbClr val="C00000"/>
                </a:solidFill>
              </a:rPr>
              <a:t>)</a:t>
            </a:r>
            <a:r>
              <a:rPr lang="fa-IR" sz="2800" dirty="0" smtClean="0"/>
              <a:t>و </a:t>
            </a:r>
            <a:r>
              <a:rPr lang="fa-IR" sz="2800" dirty="0"/>
              <a:t>مجرای سرخرگی جریان </a:t>
            </a:r>
            <a:r>
              <a:rPr lang="fa-IR" sz="2800" dirty="0" smtClean="0"/>
              <a:t>می یابد</a:t>
            </a:r>
            <a:r>
              <a:rPr lang="fa-IR" sz="2800" dirty="0"/>
              <a:t>. </a:t>
            </a:r>
            <a:r>
              <a:rPr lang="fa-IR" sz="2800" dirty="0" smtClean="0"/>
              <a:t>(شنت راست به چپ)</a:t>
            </a:r>
          </a:p>
          <a:p>
            <a:pPr algn="r" rtl="1"/>
            <a:r>
              <a:rPr lang="fa-IR" sz="2800" dirty="0" smtClean="0"/>
              <a:t>در </a:t>
            </a:r>
            <a:r>
              <a:rPr lang="fa-IR" sz="2800" dirty="0"/>
              <a:t>جنین این شنت راست به چپ به بخش زیادی از خون اکسیژن دار اجازه </a:t>
            </a:r>
            <a:r>
              <a:rPr lang="fa-IR" sz="2800" dirty="0" smtClean="0"/>
              <a:t>می دهد </a:t>
            </a:r>
            <a:r>
              <a:rPr lang="fa-IR" sz="2800" dirty="0"/>
              <a:t>مستقیم به مغز و قلب جنین جریان یابد.</a:t>
            </a:r>
            <a:endParaRPr lang="en-US" sz="2800" dirty="0"/>
          </a:p>
        </p:txBody>
      </p:sp>
    </p:spTree>
    <p:extLst>
      <p:ext uri="{BB962C8B-B14F-4D97-AF65-F5344CB8AC3E}">
        <p14:creationId xmlns:p14="http://schemas.microsoft.com/office/powerpoint/2010/main" val="14831187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rPr>
              <a:t>آیا </a:t>
            </a:r>
            <a:r>
              <a:rPr lang="fa-IR" dirty="0">
                <a:solidFill>
                  <a:srgbClr val="FF0000"/>
                </a:solidFill>
              </a:rPr>
              <a:t>نوزاد آپنه یا تنفس منقطع دارد؟</a:t>
            </a:r>
            <a:endParaRPr lang="en-US" dirty="0">
              <a:solidFill>
                <a:srgbClr val="FF0000"/>
              </a:solidFill>
            </a:endParaRPr>
          </a:p>
        </p:txBody>
      </p:sp>
      <p:sp>
        <p:nvSpPr>
          <p:cNvPr id="3" name="Content Placeholder 2"/>
          <p:cNvSpPr>
            <a:spLocks noGrp="1"/>
          </p:cNvSpPr>
          <p:nvPr>
            <p:ph idx="1"/>
          </p:nvPr>
        </p:nvSpPr>
        <p:spPr/>
        <p:txBody>
          <a:bodyPr/>
          <a:lstStyle/>
          <a:p>
            <a:pPr algn="r" rtl="1"/>
            <a:r>
              <a:rPr lang="fa-IR" dirty="0" smtClean="0"/>
              <a:t>پس </a:t>
            </a:r>
            <a:r>
              <a:rPr lang="fa-IR" dirty="0"/>
              <a:t>از گامهای نخستین، مشخص کنید آیا نوزاد در حال گریه یا تنفس است</a:t>
            </a:r>
            <a:r>
              <a:rPr lang="fa-IR" dirty="0" smtClean="0"/>
              <a:t>.</a:t>
            </a:r>
          </a:p>
          <a:p>
            <a:pPr algn="r" rtl="1"/>
            <a:r>
              <a:rPr lang="fa-IR" dirty="0" smtClean="0"/>
              <a:t> </a:t>
            </a:r>
            <a:r>
              <a:rPr lang="fa-IR" dirty="0"/>
              <a:t>اگر نوزاد پس از گامهای نخستین، نفس </a:t>
            </a:r>
            <a:r>
              <a:rPr lang="fa-IR" dirty="0" smtClean="0"/>
              <a:t>نمی کشد</a:t>
            </a:r>
            <a:r>
              <a:rPr lang="fa-IR" dirty="0"/>
              <a:t>، یا تنفس منقطع </a:t>
            </a:r>
            <a:r>
              <a:rPr lang="fa-IR" dirty="0" smtClean="0"/>
              <a:t>(</a:t>
            </a:r>
            <a:r>
              <a:rPr lang="en-US" dirty="0">
                <a:solidFill>
                  <a:srgbClr val="FF0000"/>
                </a:solidFill>
              </a:rPr>
              <a:t>gasping</a:t>
            </a:r>
            <a:r>
              <a:rPr lang="fa-IR" dirty="0" smtClean="0"/>
              <a:t>)</a:t>
            </a:r>
            <a:r>
              <a:rPr lang="en-US" dirty="0" smtClean="0"/>
              <a:t> </a:t>
            </a:r>
            <a:r>
              <a:rPr lang="fa-IR" dirty="0" smtClean="0"/>
              <a:t>دارد</a:t>
            </a:r>
            <a:r>
              <a:rPr lang="fa-IR" dirty="0"/>
              <a:t>، مستقیم به مرحله تهویه با فشار </a:t>
            </a:r>
            <a:r>
              <a:rPr lang="fa-IR" dirty="0" smtClean="0"/>
              <a:t>مثبت</a:t>
            </a:r>
            <a:r>
              <a:rPr lang="en-US" dirty="0" smtClean="0">
                <a:solidFill>
                  <a:srgbClr val="FF0000"/>
                </a:solidFill>
              </a:rPr>
              <a:t>PPV</a:t>
            </a:r>
            <a:r>
              <a:rPr lang="en-US" dirty="0" smtClean="0"/>
              <a:t> )</a:t>
            </a:r>
            <a:r>
              <a:rPr lang="fa-IR" dirty="0" smtClean="0"/>
              <a:t>)بروید</a:t>
            </a:r>
            <a:r>
              <a:rPr lang="fa-IR" dirty="0"/>
              <a:t>.</a:t>
            </a:r>
            <a:endParaRPr lang="en-US" dirty="0"/>
          </a:p>
        </p:txBody>
      </p:sp>
    </p:spTree>
    <p:extLst>
      <p:ext uri="{BB962C8B-B14F-4D97-AF65-F5344CB8AC3E}">
        <p14:creationId xmlns:p14="http://schemas.microsoft.com/office/powerpoint/2010/main" val="14187456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6" y="228600"/>
            <a:ext cx="8314308" cy="1328192"/>
          </a:xfrm>
          <a:ln>
            <a:noFill/>
          </a:ln>
        </p:spPr>
        <p:style>
          <a:lnRef idx="2">
            <a:schemeClr val="accent3"/>
          </a:lnRef>
          <a:fillRef idx="1">
            <a:schemeClr val="lt1"/>
          </a:fillRef>
          <a:effectRef idx="0">
            <a:schemeClr val="accent3"/>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چنانچه ضربان قلب یا تنفس غیر طبیعی باشند چه باید کرد؟</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Text Placeholder 2"/>
          <p:cNvSpPr>
            <a:spLocks noGrp="1"/>
          </p:cNvSpPr>
          <p:nvPr>
            <p:ph type="body" idx="1"/>
          </p:nvPr>
        </p:nvSpPr>
        <p:spPr>
          <a:xfrm>
            <a:off x="4644008" y="1925142"/>
            <a:ext cx="4040188" cy="639762"/>
          </a:xfrm>
        </p:spPr>
        <p:style>
          <a:lnRef idx="2">
            <a:schemeClr val="accent2"/>
          </a:lnRef>
          <a:fillRef idx="1">
            <a:schemeClr val="lt1"/>
          </a:fillRef>
          <a:effectRef idx="0">
            <a:schemeClr val="accent2"/>
          </a:effectRef>
          <a:fontRef idx="minor">
            <a:schemeClr val="dk1"/>
          </a:fontRef>
        </p:style>
        <p:txBody>
          <a:bodyPr>
            <a:noAutofit/>
          </a:bodyPr>
          <a:lstStyle/>
          <a:p>
            <a:pPr algn="ctr"/>
            <a:r>
              <a:rPr lang="fa-IR" sz="3600" dirty="0">
                <a:solidFill>
                  <a:srgbClr val="C00000"/>
                </a:solidFill>
                <a:cs typeface="B Nazanin" panose="00000400000000000000" pitchFamily="2" charset="-78"/>
              </a:rPr>
              <a:t>وضعیت نوزاد</a:t>
            </a:r>
            <a:endParaRPr lang="en-US" sz="3600" dirty="0">
              <a:solidFill>
                <a:srgbClr val="C00000"/>
              </a:solidFill>
              <a:cs typeface="B Nazanin" panose="00000400000000000000" pitchFamily="2" charset="-78"/>
            </a:endParaRPr>
          </a:p>
        </p:txBody>
      </p:sp>
      <p:sp>
        <p:nvSpPr>
          <p:cNvPr id="4" name="Content Placeholder 3"/>
          <p:cNvSpPr>
            <a:spLocks noGrp="1"/>
          </p:cNvSpPr>
          <p:nvPr>
            <p:ph sz="half" idx="2"/>
          </p:nvPr>
        </p:nvSpPr>
        <p:spPr>
          <a:xfrm>
            <a:off x="4644008" y="2574056"/>
            <a:ext cx="4040188" cy="3951288"/>
          </a:xfrm>
        </p:spPr>
        <p:style>
          <a:lnRef idx="2">
            <a:schemeClr val="accent2"/>
          </a:lnRef>
          <a:fillRef idx="1">
            <a:schemeClr val="lt1"/>
          </a:fillRef>
          <a:effectRef idx="0">
            <a:schemeClr val="accent2"/>
          </a:effectRef>
          <a:fontRef idx="minor">
            <a:schemeClr val="dk1"/>
          </a:fontRef>
        </p:style>
        <p:txBody>
          <a:bodyPr tIns="182880">
            <a:normAutofit/>
          </a:bodyPr>
          <a:lstStyle/>
          <a:p>
            <a:pPr algn="r" rtl="1">
              <a:buClr>
                <a:srgbClr val="FF0000"/>
              </a:buClr>
            </a:pPr>
            <a:r>
              <a:rPr lang="fa-IR" sz="2800" b="1" dirty="0">
                <a:solidFill>
                  <a:schemeClr val="tx1"/>
                </a:solidFill>
                <a:cs typeface="B Nazanin" panose="00000400000000000000" pitchFamily="2" charset="-78"/>
              </a:rPr>
              <a:t>ضربان قلب زیر 100/ دقیقه،</a:t>
            </a:r>
          </a:p>
          <a:p>
            <a:pPr marL="0" indent="0" algn="r" rtl="1">
              <a:buClr>
                <a:srgbClr val="FF0000"/>
              </a:buClr>
              <a:buNone/>
            </a:pPr>
            <a:r>
              <a:rPr lang="fa-IR" sz="2800" b="1" dirty="0">
                <a:solidFill>
                  <a:schemeClr val="tx1"/>
                </a:solidFill>
                <a:cs typeface="B Nazanin" panose="00000400000000000000" pitchFamily="2" charset="-78"/>
              </a:rPr>
              <a:t>     </a:t>
            </a:r>
            <a:r>
              <a:rPr lang="fa-IR" sz="2800" b="1" dirty="0">
                <a:solidFill>
                  <a:srgbClr val="C00000"/>
                </a:solidFill>
                <a:cs typeface="B Nazanin" panose="00000400000000000000" pitchFamily="2" charset="-78"/>
              </a:rPr>
              <a:t>یا</a:t>
            </a:r>
          </a:p>
          <a:p>
            <a:pPr algn="r" rtl="1">
              <a:buClr>
                <a:srgbClr val="FF0000"/>
              </a:buClr>
            </a:pPr>
            <a:r>
              <a:rPr lang="fa-IR" sz="2800" b="1" dirty="0">
                <a:solidFill>
                  <a:schemeClr val="tx1"/>
                </a:solidFill>
                <a:cs typeface="B Nazanin" panose="00000400000000000000" pitchFamily="2" charset="-78"/>
              </a:rPr>
              <a:t>تنفس نامنظم،</a:t>
            </a:r>
          </a:p>
          <a:p>
            <a:pPr marL="0" indent="0" algn="r" rtl="1">
              <a:buClr>
                <a:srgbClr val="FF0000"/>
              </a:buClr>
              <a:buNone/>
            </a:pPr>
            <a:r>
              <a:rPr lang="fa-IR" sz="2800" b="1" dirty="0">
                <a:solidFill>
                  <a:schemeClr val="tx1"/>
                </a:solidFill>
                <a:cs typeface="B Nazanin" panose="00000400000000000000" pitchFamily="2" charset="-78"/>
              </a:rPr>
              <a:t>     </a:t>
            </a:r>
            <a:r>
              <a:rPr lang="fa-IR" sz="2800" b="1" dirty="0">
                <a:solidFill>
                  <a:srgbClr val="C00000"/>
                </a:solidFill>
                <a:cs typeface="B Nazanin" panose="00000400000000000000" pitchFamily="2" charset="-78"/>
              </a:rPr>
              <a:t>یا</a:t>
            </a:r>
          </a:p>
          <a:p>
            <a:pPr algn="r" rtl="1">
              <a:buClr>
                <a:srgbClr val="FF0000"/>
              </a:buClr>
            </a:pPr>
            <a:r>
              <a:rPr lang="fa-IR" sz="2800" b="1" dirty="0">
                <a:solidFill>
                  <a:schemeClr val="tx1"/>
                </a:solidFill>
                <a:cs typeface="B Nazanin" panose="00000400000000000000" pitchFamily="2" charset="-78"/>
              </a:rPr>
              <a:t>آپنه، علی رغم تحریک</a:t>
            </a:r>
          </a:p>
          <a:p>
            <a:pPr marL="0" indent="0" algn="r" rtl="1">
              <a:buClr>
                <a:srgbClr val="FF0000"/>
              </a:buClr>
              <a:buNone/>
            </a:pPr>
            <a:endParaRPr lang="en-US" sz="2800" b="1" dirty="0">
              <a:solidFill>
                <a:schemeClr val="tx1"/>
              </a:solidFill>
              <a:cs typeface="B Nazanin" panose="00000400000000000000" pitchFamily="2" charset="-78"/>
            </a:endParaRPr>
          </a:p>
        </p:txBody>
      </p:sp>
      <p:sp>
        <p:nvSpPr>
          <p:cNvPr id="5" name="Text Placeholder 4"/>
          <p:cNvSpPr>
            <a:spLocks noGrp="1"/>
          </p:cNvSpPr>
          <p:nvPr>
            <p:ph type="body" sz="quarter" idx="3"/>
          </p:nvPr>
        </p:nvSpPr>
        <p:spPr>
          <a:xfrm>
            <a:off x="458217" y="1925142"/>
            <a:ext cx="4041775" cy="639762"/>
          </a:xfrm>
        </p:spPr>
        <p:style>
          <a:lnRef idx="2">
            <a:schemeClr val="accent2"/>
          </a:lnRef>
          <a:fillRef idx="1">
            <a:schemeClr val="lt1"/>
          </a:fillRef>
          <a:effectRef idx="0">
            <a:schemeClr val="accent2"/>
          </a:effectRef>
          <a:fontRef idx="minor">
            <a:schemeClr val="dk1"/>
          </a:fontRef>
        </p:style>
        <p:txBody>
          <a:bodyPr>
            <a:noAutofit/>
          </a:bodyPr>
          <a:lstStyle/>
          <a:p>
            <a:pPr algn="ctr"/>
            <a:r>
              <a:rPr lang="fa-IR" sz="3600" dirty="0">
                <a:solidFill>
                  <a:srgbClr val="C00000"/>
                </a:solidFill>
                <a:cs typeface="B Nazanin" panose="00000400000000000000" pitchFamily="2" charset="-78"/>
              </a:rPr>
              <a:t>اقدام</a:t>
            </a:r>
            <a:endParaRPr lang="en-US" sz="3600" dirty="0">
              <a:solidFill>
                <a:srgbClr val="C00000"/>
              </a:solidFill>
              <a:cs typeface="B Nazanin" panose="00000400000000000000" pitchFamily="2" charset="-78"/>
            </a:endParaRPr>
          </a:p>
        </p:txBody>
      </p:sp>
      <p:sp>
        <p:nvSpPr>
          <p:cNvPr id="6" name="Content Placeholder 5"/>
          <p:cNvSpPr>
            <a:spLocks noGrp="1"/>
          </p:cNvSpPr>
          <p:nvPr>
            <p:ph sz="quarter" idx="4"/>
          </p:nvPr>
        </p:nvSpPr>
        <p:spPr>
          <a:xfrm>
            <a:off x="430167" y="2574056"/>
            <a:ext cx="4041775" cy="3951288"/>
          </a:xfrm>
        </p:spPr>
        <p:style>
          <a:lnRef idx="2">
            <a:schemeClr val="accent2"/>
          </a:lnRef>
          <a:fillRef idx="1">
            <a:schemeClr val="lt1"/>
          </a:fillRef>
          <a:effectRef idx="0">
            <a:schemeClr val="accent2"/>
          </a:effectRef>
          <a:fontRef idx="minor">
            <a:schemeClr val="dk1"/>
          </a:fontRef>
        </p:style>
        <p:txBody>
          <a:bodyPr tIns="182880">
            <a:normAutofit/>
          </a:bodyPr>
          <a:lstStyle/>
          <a:p>
            <a:pPr algn="r" rtl="1">
              <a:buClr>
                <a:srgbClr val="FF0000"/>
              </a:buClr>
            </a:pPr>
            <a:r>
              <a:rPr lang="en-US" sz="2800" b="1" dirty="0" smtClean="0">
                <a:cs typeface="B Nazanin" panose="00000400000000000000" pitchFamily="2" charset="-78"/>
              </a:rPr>
              <a:t>PPV</a:t>
            </a:r>
            <a:endParaRPr lang="fa-IR" sz="2800" b="1" dirty="0" smtClean="0">
              <a:cs typeface="B Nazanin" panose="00000400000000000000" pitchFamily="2" charset="-78"/>
            </a:endParaRPr>
          </a:p>
          <a:p>
            <a:pPr marL="0" indent="0" algn="r" rtl="1">
              <a:buClr>
                <a:srgbClr val="FF0000"/>
              </a:buClr>
              <a:buNone/>
            </a:pPr>
            <a:r>
              <a:rPr lang="fa-IR" sz="1900" b="1" dirty="0" smtClean="0">
                <a:solidFill>
                  <a:srgbClr val="C00000"/>
                </a:solidFill>
                <a:cs typeface="B Nazanin" panose="00000400000000000000" pitchFamily="2" charset="-78"/>
              </a:rPr>
              <a:t>نکته</a:t>
            </a:r>
          </a:p>
          <a:p>
            <a:pPr marL="0" indent="0" algn="just" rtl="1">
              <a:buClr>
                <a:srgbClr val="FF0000"/>
              </a:buClr>
              <a:buNone/>
            </a:pPr>
            <a:r>
              <a:rPr lang="fa-IR" sz="1900" b="1" dirty="0" smtClean="0">
                <a:cs typeface="B Nazanin" panose="00000400000000000000" pitchFamily="2" charset="-78"/>
              </a:rPr>
              <a:t> به </a:t>
            </a:r>
            <a:r>
              <a:rPr lang="fa-IR" sz="1900" b="1" dirty="0">
                <a:cs typeface="B Nazanin" panose="00000400000000000000" pitchFamily="2" charset="-78"/>
              </a:rPr>
              <a:t>خاطر داشته باشید که گام های اولیه احیا نباید بیش از </a:t>
            </a:r>
            <a:r>
              <a:rPr lang="fa-IR" sz="1900" b="1" dirty="0">
                <a:solidFill>
                  <a:srgbClr val="C00000"/>
                </a:solidFill>
                <a:cs typeface="B Nazanin" panose="00000400000000000000" pitchFamily="2" charset="-78"/>
              </a:rPr>
              <a:t>30 ثانیه </a:t>
            </a:r>
            <a:r>
              <a:rPr lang="fa-IR" sz="1900" b="1" dirty="0">
                <a:cs typeface="B Nazanin" panose="00000400000000000000" pitchFamily="2" charset="-78"/>
              </a:rPr>
              <a:t>طول بکشد. </a:t>
            </a:r>
            <a:endParaRPr lang="en-GB" sz="1900" b="1" dirty="0">
              <a:cs typeface="B Nazanin" panose="00000400000000000000" pitchFamily="2" charset="-78"/>
            </a:endParaRPr>
          </a:p>
          <a:p>
            <a:pPr algn="r" rtl="1">
              <a:buClr>
                <a:srgbClr val="FF0000"/>
              </a:buClr>
            </a:pPr>
            <a:endParaRPr lang="en-US" sz="2800" b="1" dirty="0">
              <a:cs typeface="B Nazanin" panose="00000400000000000000" pitchFamily="2" charset="-78"/>
            </a:endParaRPr>
          </a:p>
        </p:txBody>
      </p:sp>
    </p:spTree>
    <p:extLst>
      <p:ext uri="{BB962C8B-B14F-4D97-AF65-F5344CB8AC3E}">
        <p14:creationId xmlns:p14="http://schemas.microsoft.com/office/powerpoint/2010/main" val="4742237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292" y="332656"/>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ارزیابی: تصمیم</a:t>
            </a:r>
            <a:endParaRPr lang="en-GB"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428596" y="1928803"/>
            <a:ext cx="8229600" cy="4164494"/>
          </a:xfrm>
        </p:spPr>
        <p:style>
          <a:lnRef idx="1">
            <a:schemeClr val="accent4"/>
          </a:lnRef>
          <a:fillRef idx="2">
            <a:schemeClr val="accent4"/>
          </a:fillRef>
          <a:effectRef idx="1">
            <a:schemeClr val="accent4"/>
          </a:effectRef>
          <a:fontRef idx="minor">
            <a:schemeClr val="dk1"/>
          </a:fontRef>
        </p:style>
        <p:txBody>
          <a:bodyPr tIns="182880">
            <a:normAutofit/>
          </a:bodyPr>
          <a:lstStyle/>
          <a:p>
            <a:pPr marL="0" indent="0" algn="r" rtl="1">
              <a:buClr>
                <a:srgbClr val="FF0000"/>
              </a:buClr>
              <a:buNone/>
            </a:pPr>
            <a:r>
              <a:rPr lang="fa-IR" b="1" dirty="0">
                <a:solidFill>
                  <a:srgbClr val="C00000"/>
                </a:solidFill>
                <a:cs typeface="B Nazanin" panose="00000400000000000000" pitchFamily="2" charset="-78"/>
              </a:rPr>
              <a:t>در احیای نوزادان تصمیم و مداخله بر اساس ارزیابی های زیر است:</a:t>
            </a:r>
            <a:endParaRPr lang="en-GB" b="1" dirty="0">
              <a:solidFill>
                <a:srgbClr val="C00000"/>
              </a:solidFill>
              <a:cs typeface="B Nazanin" panose="00000400000000000000" pitchFamily="2" charset="-78"/>
            </a:endParaRPr>
          </a:p>
          <a:p>
            <a:pPr algn="r" rtl="1">
              <a:buClr>
                <a:srgbClr val="FF0000"/>
              </a:buClr>
            </a:pPr>
            <a:r>
              <a:rPr lang="fa-IR" sz="4400" b="1" dirty="0">
                <a:cs typeface="B Nazanin" panose="00000400000000000000" pitchFamily="2" charset="-78"/>
              </a:rPr>
              <a:t>تنفس</a:t>
            </a:r>
          </a:p>
          <a:p>
            <a:pPr algn="r" rtl="1">
              <a:buClr>
                <a:srgbClr val="FF0000"/>
              </a:buClr>
            </a:pPr>
            <a:r>
              <a:rPr lang="fa-IR" sz="4400" b="1" dirty="0">
                <a:cs typeface="B Nazanin" panose="00000400000000000000" pitchFamily="2" charset="-78"/>
              </a:rPr>
              <a:t>ضربان قلب</a:t>
            </a:r>
          </a:p>
          <a:p>
            <a:pPr algn="r" rtl="1">
              <a:buClr>
                <a:srgbClr val="FF0000"/>
              </a:buClr>
            </a:pPr>
            <a:r>
              <a:rPr lang="fa-IR" sz="4400" b="1" dirty="0" smtClean="0">
                <a:cs typeface="B Nazanin" panose="00000400000000000000" pitchFamily="2" charset="-78"/>
              </a:rPr>
              <a:t>رنگ /اکسیمتری</a:t>
            </a:r>
            <a:endParaRPr lang="en-GB" sz="4400" b="1" dirty="0">
              <a:cs typeface="B Nazanin" panose="00000400000000000000" pitchFamily="2" charset="-78"/>
            </a:endParaRPr>
          </a:p>
        </p:txBody>
      </p:sp>
      <p:sp>
        <p:nvSpPr>
          <p:cNvPr id="4" name="Footer Placeholder 5"/>
          <p:cNvSpPr>
            <a:spLocks noGrp="1"/>
          </p:cNvSpPr>
          <p:nvPr>
            <p:ph type="ftr" sz="quarter" idx="11"/>
          </p:nvPr>
        </p:nvSpPr>
        <p:spPr>
          <a:xfrm>
            <a:off x="6660232" y="6232227"/>
            <a:ext cx="2895600" cy="365125"/>
          </a:xfrm>
        </p:spPr>
        <p:txBody>
          <a:bodyPr/>
          <a:lstStyle/>
          <a:p>
            <a:r>
              <a:rPr lang="fa-IR" sz="1800" b="1" dirty="0">
                <a:solidFill>
                  <a:srgbClr val="FF0000"/>
                </a:solidFill>
                <a:cs typeface="B Nazanin" panose="00000400000000000000" pitchFamily="2" charset="-78"/>
              </a:rPr>
              <a:t>ادامه دارد ......</a:t>
            </a:r>
            <a:endParaRPr lang="en-GB" sz="1800"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1163867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4032448"/>
          </a:xfrm>
        </p:spPr>
        <p:style>
          <a:lnRef idx="1">
            <a:schemeClr val="accent4"/>
          </a:lnRef>
          <a:fillRef idx="2">
            <a:schemeClr val="accent4"/>
          </a:fillRef>
          <a:effectRef idx="1">
            <a:schemeClr val="accent4"/>
          </a:effectRef>
          <a:fontRef idx="minor">
            <a:schemeClr val="dk1"/>
          </a:fontRef>
        </p:style>
        <p:txBody>
          <a:bodyPr tIns="182880">
            <a:noAutofit/>
          </a:bodyPr>
          <a:lstStyle/>
          <a:p>
            <a:pPr algn="r" rtl="1">
              <a:buClr>
                <a:srgbClr val="FF0000"/>
              </a:buClr>
              <a:buFont typeface="Wingdings" pitchFamily="2" charset="2"/>
              <a:buChar char="v"/>
            </a:pPr>
            <a:r>
              <a:rPr lang="fa-IR" sz="2000" dirty="0" smtClean="0"/>
              <a:t>در </a:t>
            </a:r>
            <a:r>
              <a:rPr lang="fa-IR" sz="2000" dirty="0"/>
              <a:t>نوزادی که </a:t>
            </a:r>
            <a:r>
              <a:rPr lang="fa-IR" sz="2000" dirty="0">
                <a:solidFill>
                  <a:srgbClr val="C00000"/>
                </a:solidFill>
              </a:rPr>
              <a:t>تنفس ندارد </a:t>
            </a:r>
            <a:r>
              <a:rPr lang="fa-IR" sz="2000" dirty="0" smtClean="0"/>
              <a:t>تهویه با فشار مثبت را آغاز کنید.</a:t>
            </a:r>
          </a:p>
          <a:p>
            <a:pPr algn="r" rtl="1">
              <a:buClr>
                <a:srgbClr val="FF0000"/>
              </a:buClr>
              <a:buFont typeface="Wingdings" pitchFamily="2" charset="2"/>
              <a:buChar char="v"/>
            </a:pPr>
            <a:endParaRPr lang="fa-IR" sz="2000" dirty="0" smtClean="0"/>
          </a:p>
          <a:p>
            <a:pPr algn="r" rtl="1">
              <a:buClr>
                <a:srgbClr val="FF0000"/>
              </a:buClr>
              <a:buFont typeface="Wingdings" pitchFamily="2" charset="2"/>
              <a:buChar char="v"/>
            </a:pPr>
            <a:r>
              <a:rPr lang="fa-IR" sz="2000" dirty="0"/>
              <a:t>در صورت ضربان </a:t>
            </a:r>
            <a:r>
              <a:rPr lang="fa-IR" sz="2000" dirty="0">
                <a:solidFill>
                  <a:srgbClr val="C00000"/>
                </a:solidFill>
              </a:rPr>
              <a:t>قلب کمتر از </a:t>
            </a:r>
            <a:r>
              <a:rPr lang="en-US" sz="2000" dirty="0">
                <a:solidFill>
                  <a:srgbClr val="C00000"/>
                </a:solidFill>
              </a:rPr>
              <a:t>bpm 100 </a:t>
            </a:r>
            <a:r>
              <a:rPr lang="en-US" sz="2000" dirty="0"/>
              <a:t>،</a:t>
            </a:r>
            <a:r>
              <a:rPr lang="fa-IR" sz="2000" dirty="0"/>
              <a:t>حتی اگر </a:t>
            </a:r>
            <a:r>
              <a:rPr lang="fa-IR" sz="2000" dirty="0">
                <a:solidFill>
                  <a:srgbClr val="C00000"/>
                </a:solidFill>
              </a:rPr>
              <a:t>نوزاد نفس می کشد</a:t>
            </a:r>
            <a:r>
              <a:rPr lang="fa-IR" sz="2000" dirty="0"/>
              <a:t>، تهویه با فشار مثبت را آغاز </a:t>
            </a:r>
            <a:r>
              <a:rPr lang="fa-IR" sz="2000" dirty="0" smtClean="0"/>
              <a:t>کنید. </a:t>
            </a:r>
          </a:p>
          <a:p>
            <a:pPr algn="r" rtl="1">
              <a:buClr>
                <a:srgbClr val="FF0000"/>
              </a:buClr>
              <a:buFont typeface="Wingdings" pitchFamily="2" charset="2"/>
              <a:buChar char="v"/>
            </a:pPr>
            <a:endParaRPr lang="fa-IR" sz="2000" dirty="0"/>
          </a:p>
          <a:p>
            <a:pPr algn="r" rtl="1">
              <a:buClr>
                <a:srgbClr val="FF0000"/>
              </a:buClr>
              <a:buFont typeface="Wingdings" pitchFamily="2" charset="2"/>
              <a:buChar char="v"/>
            </a:pPr>
            <a:r>
              <a:rPr lang="fa-IR" sz="2000" dirty="0"/>
              <a:t>در موارد </a:t>
            </a:r>
            <a:r>
              <a:rPr lang="fa-IR" sz="2000" dirty="0" smtClean="0"/>
              <a:t>غیرمعمول مانند</a:t>
            </a:r>
            <a:r>
              <a:rPr lang="en-US" sz="2000" dirty="0" smtClean="0">
                <a:solidFill>
                  <a:srgbClr val="C00000"/>
                </a:solidFill>
              </a:rPr>
              <a:t>PEA </a:t>
            </a:r>
            <a:r>
              <a:rPr lang="fa-IR" sz="2000" dirty="0"/>
              <a:t>باید مانند نبود ضربان قلب </a:t>
            </a:r>
            <a:r>
              <a:rPr lang="fa-IR" sz="2000" dirty="0" smtClean="0"/>
              <a:t>(</a:t>
            </a:r>
            <a:r>
              <a:rPr lang="fa-IR" sz="2000" dirty="0" smtClean="0">
                <a:solidFill>
                  <a:srgbClr val="C00000"/>
                </a:solidFill>
              </a:rPr>
              <a:t>آسیستول</a:t>
            </a:r>
            <a:r>
              <a:rPr lang="fa-IR" sz="2000" dirty="0" smtClean="0"/>
              <a:t>) </a:t>
            </a:r>
            <a:r>
              <a:rPr lang="fa-IR" sz="2000" dirty="0"/>
              <a:t>درمان شود. </a:t>
            </a:r>
            <a:endParaRPr lang="en-US" sz="2000" b="1" dirty="0"/>
          </a:p>
        </p:txBody>
      </p:sp>
    </p:spTree>
    <p:extLst>
      <p:ext uri="{BB962C8B-B14F-4D97-AF65-F5344CB8AC3E}">
        <p14:creationId xmlns:p14="http://schemas.microsoft.com/office/powerpoint/2010/main" val="21678957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9552" y="2780928"/>
            <a:ext cx="4221709" cy="3016399"/>
          </a:xfrm>
          <a:prstGeom prst="rect">
            <a:avLst/>
          </a:prstGeom>
        </p:spPr>
      </p:pic>
      <p:sp>
        <p:nvSpPr>
          <p:cNvPr id="5" name="Title 1"/>
          <p:cNvSpPr>
            <a:spLocks noGrp="1"/>
          </p:cNvSpPr>
          <p:nvPr>
            <p:ph type="title"/>
          </p:nvPr>
        </p:nvSpPr>
        <p:spPr>
          <a:xfrm>
            <a:off x="395536" y="260647"/>
            <a:ext cx="8505006" cy="2644163"/>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sz="2000" dirty="0">
                <a:solidFill>
                  <a:srgbClr val="000000"/>
                </a:solidFill>
              </a:rPr>
              <a:t>ارزیابی نخست ضربان قلب باید با </a:t>
            </a:r>
            <a:r>
              <a:rPr lang="fa-IR" sz="2000" dirty="0">
                <a:solidFill>
                  <a:srgbClr val="C00000"/>
                </a:solidFill>
              </a:rPr>
              <a:t>گوشی پزشکی </a:t>
            </a:r>
            <a:r>
              <a:rPr lang="fa-IR" sz="2000" dirty="0">
                <a:solidFill>
                  <a:srgbClr val="000000"/>
                </a:solidFill>
              </a:rPr>
              <a:t>باشد. شنیدن کناره چپ قفسه سینه دقیقترین روش تعیین تعداد ضربان قلب یک نوزاد است </a:t>
            </a:r>
            <a:r>
              <a:rPr lang="fa-IR" sz="2000" dirty="0" smtClean="0">
                <a:solidFill>
                  <a:srgbClr val="000000"/>
                </a:solidFill>
              </a:rPr>
              <a:t/>
            </a:r>
            <a:br>
              <a:rPr lang="fa-IR" sz="2000" dirty="0" smtClean="0">
                <a:solidFill>
                  <a:srgbClr val="000000"/>
                </a:solidFill>
              </a:rPr>
            </a:br>
            <a:r>
              <a:rPr lang="fa-IR" sz="2000" dirty="0" smtClean="0">
                <a:solidFill>
                  <a:srgbClr val="000000"/>
                </a:solidFill>
              </a:rPr>
              <a:t>گرچه </a:t>
            </a:r>
            <a:r>
              <a:rPr lang="fa-IR" sz="2000" dirty="0">
                <a:solidFill>
                  <a:srgbClr val="000000"/>
                </a:solidFill>
              </a:rPr>
              <a:t>ضربان در </a:t>
            </a:r>
            <a:r>
              <a:rPr lang="fa-IR" sz="2000" dirty="0">
                <a:solidFill>
                  <a:srgbClr val="C00000"/>
                </a:solidFill>
              </a:rPr>
              <a:t>قاعده بندناف </a:t>
            </a:r>
            <a:r>
              <a:rPr lang="fa-IR" sz="2000" dirty="0">
                <a:solidFill>
                  <a:srgbClr val="000000"/>
                </a:solidFill>
              </a:rPr>
              <a:t>ممکن است لمس شود، لمس با دست دقت کمتری دارد و ممکن است سبب تخمین پایینتر ضربان قلب شود. </a:t>
            </a:r>
            <a:r>
              <a:rPr lang="fa-IR" sz="2000" dirty="0" smtClean="0">
                <a:solidFill>
                  <a:srgbClr val="000000"/>
                </a:solidFill>
              </a:rPr>
              <a:t/>
            </a:r>
            <a:br>
              <a:rPr lang="fa-IR" sz="2000" dirty="0" smtClean="0">
                <a:solidFill>
                  <a:srgbClr val="000000"/>
                </a:solidFill>
              </a:rPr>
            </a:br>
            <a:r>
              <a:rPr lang="fa-IR" sz="2000" dirty="0" smtClean="0">
                <a:solidFill>
                  <a:srgbClr val="000000"/>
                </a:solidFill>
              </a:rPr>
              <a:t>در </a:t>
            </a:r>
            <a:r>
              <a:rPr lang="fa-IR" sz="2000" dirty="0">
                <a:solidFill>
                  <a:srgbClr val="000000"/>
                </a:solidFill>
              </a:rPr>
              <a:t>زمان شنیدن، میتوانید به همراه </a:t>
            </a:r>
            <a:r>
              <a:rPr lang="fa-IR" sz="2000" dirty="0" smtClean="0">
                <a:solidFill>
                  <a:srgbClr val="000000"/>
                </a:solidFill>
              </a:rPr>
              <a:t>ضربه های </a:t>
            </a:r>
            <a:r>
              <a:rPr lang="fa-IR" sz="2000" dirty="0">
                <a:solidFill>
                  <a:srgbClr val="000000"/>
                </a:solidFill>
              </a:rPr>
              <a:t>قلب، آهسته روی تخت ضربه بزنید تا گروه شما هم از تعداد ضربان قلب آگاه شود</a:t>
            </a:r>
            <a:r>
              <a:rPr lang="fa-IR" sz="2000" dirty="0" smtClean="0">
                <a:solidFill>
                  <a:srgbClr val="000000"/>
                </a:solidFill>
              </a:rPr>
              <a:t>.</a:t>
            </a:r>
            <a:r>
              <a:rPr lang="fa-IR" sz="2000" dirty="0"/>
              <a:t> </a:t>
            </a:r>
            <a:r>
              <a:rPr lang="fa-IR" sz="2000" dirty="0" smtClean="0"/>
              <a:t/>
            </a:r>
            <a:br>
              <a:rPr lang="fa-IR" sz="2000" dirty="0" smtClean="0"/>
            </a:br>
            <a:r>
              <a:rPr lang="fa-IR" sz="2000" dirty="0" smtClean="0"/>
              <a:t>با </a:t>
            </a:r>
            <a:r>
              <a:rPr lang="fa-IR" sz="2000" dirty="0"/>
              <a:t>شمارش ضربان در</a:t>
            </a:r>
            <a:r>
              <a:rPr lang="fa-IR" sz="2000" dirty="0">
                <a:solidFill>
                  <a:srgbClr val="C00000"/>
                </a:solidFill>
              </a:rPr>
              <a:t> 6 ثانیه </a:t>
            </a:r>
            <a:r>
              <a:rPr lang="fa-IR" sz="2000" dirty="0"/>
              <a:t>و ضرب آن در </a:t>
            </a:r>
            <a:r>
              <a:rPr lang="fa-IR" sz="2000" dirty="0">
                <a:solidFill>
                  <a:srgbClr val="C00000"/>
                </a:solidFill>
              </a:rPr>
              <a:t>10 </a:t>
            </a:r>
            <a:r>
              <a:rPr lang="fa-IR" sz="2000" dirty="0"/>
              <a:t>،تعداد ضربان قلب را تخمین بزنید. </a:t>
            </a:r>
            <a:endParaRPr lang="en-GB" sz="2000" b="1" spc="50" dirty="0">
              <a:ln w="11430"/>
              <a:solidFill>
                <a:srgbClr val="000000"/>
              </a:solidFill>
              <a:cs typeface="B Nazanin" panose="00000400000000000000" pitchFamily="2" charset="-78"/>
            </a:endParaRPr>
          </a:p>
        </p:txBody>
      </p:sp>
      <p:sp>
        <p:nvSpPr>
          <p:cNvPr id="3" name="Rectangle 2"/>
          <p:cNvSpPr/>
          <p:nvPr/>
        </p:nvSpPr>
        <p:spPr>
          <a:xfrm>
            <a:off x="401464" y="5877272"/>
            <a:ext cx="8100392" cy="646331"/>
          </a:xfrm>
          <a:prstGeom prst="rect">
            <a:avLst/>
          </a:prstGeom>
        </p:spPr>
        <p:txBody>
          <a:bodyPr wrap="square">
            <a:spAutoFit/>
          </a:bodyPr>
          <a:lstStyle/>
          <a:p>
            <a:pPr algn="r" rtl="1"/>
            <a:r>
              <a:rPr lang="fa-IR" dirty="0" smtClean="0"/>
              <a:t>اگر </a:t>
            </a:r>
            <a:r>
              <a:rPr lang="fa-IR" dirty="0"/>
              <a:t>شما نتوانید ضربان قلب را با معاینه مشخص کنید و نوزاد هم سرحال نباشد، از دیگر افراد گروه بخواهید به سرعت پالس اکسی متر یا لیدهای نمایشگر قلبی را به نوزاد وصل </a:t>
            </a:r>
            <a:r>
              <a:rPr lang="fa-IR" dirty="0" smtClean="0"/>
              <a:t>کنند</a:t>
            </a:r>
            <a:endParaRPr lang="en-US" dirty="0"/>
          </a:p>
        </p:txBody>
      </p:sp>
    </p:spTree>
    <p:extLst>
      <p:ext uri="{BB962C8B-B14F-4D97-AF65-F5344CB8AC3E}">
        <p14:creationId xmlns:p14="http://schemas.microsoft.com/office/powerpoint/2010/main" val="332861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124744"/>
            <a:ext cx="8229600" cy="4525963"/>
          </a:xfrm>
          <a:noFill/>
          <a:ln>
            <a:noFill/>
          </a:ln>
        </p:spPr>
        <p:style>
          <a:lnRef idx="1">
            <a:schemeClr val="accent4"/>
          </a:lnRef>
          <a:fillRef idx="2">
            <a:schemeClr val="accent4"/>
          </a:fillRef>
          <a:effectRef idx="1">
            <a:schemeClr val="accent4"/>
          </a:effectRef>
          <a:fontRef idx="minor">
            <a:schemeClr val="dk1"/>
          </a:fontRef>
        </p:style>
        <p:txBody>
          <a:bodyPr tIns="457200">
            <a:normAutofit fontScale="85000" lnSpcReduction="20000"/>
          </a:bodyPr>
          <a:lstStyle/>
          <a:p>
            <a:pPr marL="0" indent="0" algn="r" rtl="1">
              <a:buNone/>
            </a:pPr>
            <a:r>
              <a:rPr lang="fa-IR" sz="4400" b="1" dirty="0">
                <a:solidFill>
                  <a:schemeClr val="tx1"/>
                </a:solidFill>
                <a:cs typeface="B Nazanin" panose="00000400000000000000" pitchFamily="2" charset="-78"/>
              </a:rPr>
              <a:t>مؤثرترین و مهمترین نوع مداخله در احیای یک نوزاد بد حال کمک به </a:t>
            </a:r>
            <a:r>
              <a:rPr lang="fa-IR" sz="4400" b="1" dirty="0">
                <a:solidFill>
                  <a:srgbClr val="C00000"/>
                </a:solidFill>
                <a:cs typeface="B Nazanin" panose="00000400000000000000" pitchFamily="2" charset="-78"/>
              </a:rPr>
              <a:t>تهویه</a:t>
            </a:r>
            <a:r>
              <a:rPr lang="fa-IR" sz="4400" b="1" dirty="0">
                <a:solidFill>
                  <a:schemeClr val="tx1"/>
                </a:solidFill>
                <a:cs typeface="B Nazanin" panose="00000400000000000000" pitchFamily="2" charset="-78"/>
              </a:rPr>
              <a:t> است.</a:t>
            </a:r>
            <a:endParaRPr lang="en-US" sz="4400" b="1" dirty="0">
              <a:solidFill>
                <a:schemeClr val="tx1"/>
              </a:solidFill>
              <a:cs typeface="B Nazanin" panose="00000400000000000000" pitchFamily="2" charset="-78"/>
            </a:endParaRPr>
          </a:p>
          <a:p>
            <a:pPr marL="0" indent="0">
              <a:buNone/>
            </a:pPr>
            <a:endParaRPr lang="en-US" sz="4000" b="1" dirty="0">
              <a:cs typeface="B Nazanin" panose="00000400000000000000" pitchFamily="2" charset="-78"/>
            </a:endParaRPr>
          </a:p>
          <a:p>
            <a:pPr algn="r" rtl="1">
              <a:buClr>
                <a:srgbClr val="FF0000"/>
              </a:buClr>
              <a:buFont typeface="Wingdings" panose="05000000000000000000" pitchFamily="2" charset="2"/>
              <a:buChar char="v"/>
            </a:pPr>
            <a:r>
              <a:rPr lang="fa-IR" sz="6000" b="1" dirty="0">
                <a:cs typeface="B Nazanin" panose="00000400000000000000" pitchFamily="2" charset="-78"/>
              </a:rPr>
              <a:t>تردید نکنید، تهویه کنید.</a:t>
            </a:r>
            <a:endParaRPr lang="en-US" sz="6000" b="1" dirty="0">
              <a:cs typeface="B Nazanin" panose="00000400000000000000" pitchFamily="2" charset="-78"/>
            </a:endParaRPr>
          </a:p>
        </p:txBody>
      </p:sp>
    </p:spTree>
    <p:extLst>
      <p:ext uri="{BB962C8B-B14F-4D97-AF65-F5344CB8AC3E}">
        <p14:creationId xmlns:p14="http://schemas.microsoft.com/office/powerpoint/2010/main" val="335394397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a:ln>
            <a:noFill/>
          </a:ln>
        </p:spPr>
        <p:style>
          <a:lnRef idx="2">
            <a:schemeClr val="accent3"/>
          </a:lnRef>
          <a:fillRef idx="1">
            <a:schemeClr val="lt1"/>
          </a:fillRef>
          <a:effectRef idx="0">
            <a:schemeClr val="accent3"/>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انواع ابزار تهویه با فشار مثبت</a:t>
            </a:r>
            <a:endParaRPr lang="en-GB"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457200" y="1700808"/>
            <a:ext cx="8229600" cy="4525963"/>
          </a:xfrm>
        </p:spPr>
        <p:style>
          <a:lnRef idx="2">
            <a:schemeClr val="accent1"/>
          </a:lnRef>
          <a:fillRef idx="1">
            <a:schemeClr val="lt1"/>
          </a:fillRef>
          <a:effectRef idx="0">
            <a:schemeClr val="accent1"/>
          </a:effectRef>
          <a:fontRef idx="minor">
            <a:schemeClr val="dk1"/>
          </a:fontRef>
        </p:style>
        <p:txBody>
          <a:bodyPr tIns="182880">
            <a:normAutofit fontScale="77500" lnSpcReduction="20000"/>
          </a:bodyPr>
          <a:lstStyle/>
          <a:p>
            <a:pPr algn="r" rtl="1">
              <a:buClr>
                <a:srgbClr val="FF0000"/>
              </a:buClr>
            </a:pPr>
            <a:r>
              <a:rPr lang="fa-IR" sz="5400" b="1" dirty="0">
                <a:cs typeface="B Nazanin" panose="00000400000000000000" pitchFamily="2" charset="-78"/>
              </a:rPr>
              <a:t>کیسه تهویه خود گشا</a:t>
            </a:r>
          </a:p>
          <a:p>
            <a:pPr marL="0" indent="0" algn="r" rtl="1">
              <a:buClr>
                <a:srgbClr val="FF0000"/>
              </a:buClr>
              <a:buNone/>
            </a:pPr>
            <a:r>
              <a:rPr lang="en-GB" sz="5600" b="1" dirty="0">
                <a:solidFill>
                  <a:srgbClr val="C00000"/>
                </a:solidFill>
                <a:cs typeface="B Nazanin" panose="00000400000000000000" pitchFamily="2" charset="-78"/>
              </a:rPr>
              <a:t>(Self-inflating bag)</a:t>
            </a:r>
          </a:p>
          <a:p>
            <a:pPr algn="r" rtl="1">
              <a:buClr>
                <a:srgbClr val="FF0000"/>
              </a:buClr>
            </a:pPr>
            <a:r>
              <a:rPr lang="fa-IR" sz="5400" b="1" dirty="0">
                <a:cs typeface="B Nazanin" panose="00000400000000000000" pitchFamily="2" charset="-78"/>
              </a:rPr>
              <a:t>کیسه تهویه وابسته به جریان گاز</a:t>
            </a:r>
            <a:endParaRPr lang="en-GB" sz="5400" b="1" dirty="0">
              <a:cs typeface="B Nazanin" panose="00000400000000000000" pitchFamily="2" charset="-78"/>
            </a:endParaRPr>
          </a:p>
          <a:p>
            <a:pPr marL="0" indent="0" algn="r" rtl="1">
              <a:buClr>
                <a:srgbClr val="FF0000"/>
              </a:buClr>
              <a:buNone/>
            </a:pPr>
            <a:r>
              <a:rPr lang="en-GB" sz="5400" b="1" dirty="0">
                <a:solidFill>
                  <a:srgbClr val="C00000"/>
                </a:solidFill>
                <a:cs typeface="B Nazanin" panose="00000400000000000000" pitchFamily="2" charset="-78"/>
              </a:rPr>
              <a:t>(Flow-inflating bag) </a:t>
            </a:r>
          </a:p>
          <a:p>
            <a:pPr algn="r" rtl="1">
              <a:buClr>
                <a:srgbClr val="FF0000"/>
              </a:buClr>
            </a:pPr>
            <a:r>
              <a:rPr lang="fa-IR" sz="5400" b="1" dirty="0">
                <a:cs typeface="B Nazanin" panose="00000400000000000000" pitchFamily="2" charset="-78"/>
              </a:rPr>
              <a:t>ابزار احیای </a:t>
            </a:r>
            <a:r>
              <a:rPr lang="en-US" sz="5400" b="1" dirty="0">
                <a:cs typeface="B Nazanin" panose="00000400000000000000" pitchFamily="2" charset="-78"/>
              </a:rPr>
              <a:t>T</a:t>
            </a:r>
            <a:endParaRPr lang="fa-IR" sz="5400" b="1" dirty="0">
              <a:cs typeface="B Nazanin" panose="00000400000000000000" pitchFamily="2" charset="-78"/>
            </a:endParaRPr>
          </a:p>
          <a:p>
            <a:pPr marL="0" indent="0" algn="r" rtl="1">
              <a:buClr>
                <a:srgbClr val="FF0000"/>
              </a:buClr>
              <a:buNone/>
            </a:pPr>
            <a:r>
              <a:rPr lang="en-GB" sz="5400" b="1" dirty="0">
                <a:solidFill>
                  <a:srgbClr val="C00000"/>
                </a:solidFill>
                <a:cs typeface="B Nazanin" panose="00000400000000000000" pitchFamily="2" charset="-78"/>
              </a:rPr>
              <a:t>(T-piece resuscitator</a:t>
            </a:r>
            <a:r>
              <a:rPr lang="en-US" sz="5400" b="1" dirty="0">
                <a:solidFill>
                  <a:srgbClr val="C00000"/>
                </a:solidFill>
                <a:cs typeface="B Nazanin" panose="00000400000000000000" pitchFamily="2" charset="-78"/>
              </a:rPr>
              <a:t>)</a:t>
            </a:r>
            <a:endParaRPr lang="en-GB" sz="5400" b="1" dirty="0">
              <a:solidFill>
                <a:srgbClr val="C00000"/>
              </a:solidFill>
              <a:cs typeface="B Nazanin" panose="00000400000000000000" pitchFamily="2" charset="-78"/>
            </a:endParaRPr>
          </a:p>
        </p:txBody>
      </p:sp>
    </p:spTree>
    <p:extLst>
      <p:ext uri="{BB962C8B-B14F-4D97-AF65-F5344CB8AC3E}">
        <p14:creationId xmlns:p14="http://schemas.microsoft.com/office/powerpoint/2010/main" val="5522401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83357"/>
            <a:ext cx="8229600" cy="4309939"/>
          </a:xfrm>
        </p:spPr>
        <p:style>
          <a:lnRef idx="2">
            <a:schemeClr val="accent5"/>
          </a:lnRef>
          <a:fillRef idx="1">
            <a:schemeClr val="lt1"/>
          </a:fillRef>
          <a:effectRef idx="0">
            <a:schemeClr val="accent5"/>
          </a:effectRef>
          <a:fontRef idx="minor">
            <a:schemeClr val="dk1"/>
          </a:fontRef>
        </p:style>
        <p:txBody>
          <a:bodyPr tIns="182880">
            <a:noAutofit/>
          </a:bodyPr>
          <a:lstStyle/>
          <a:p>
            <a:pPr algn="r" rtl="1">
              <a:buClr>
                <a:srgbClr val="FF0000"/>
              </a:buClr>
            </a:pPr>
            <a:r>
              <a:rPr lang="fa-IR" sz="4000" dirty="0"/>
              <a:t>مهمترین شاخص </a:t>
            </a:r>
            <a:r>
              <a:rPr lang="en-US" sz="4000" dirty="0"/>
              <a:t>PPV</a:t>
            </a:r>
            <a:r>
              <a:rPr lang="fa-IR" sz="4000" dirty="0"/>
              <a:t> موفق افـزایش </a:t>
            </a:r>
            <a:r>
              <a:rPr lang="fa-IR" sz="4000" dirty="0">
                <a:solidFill>
                  <a:srgbClr val="C00000"/>
                </a:solidFill>
              </a:rPr>
              <a:t>ضربان قلب</a:t>
            </a:r>
            <a:r>
              <a:rPr lang="fa-IR" sz="4000" dirty="0">
                <a:solidFill>
                  <a:srgbClr val="FF0000"/>
                </a:solidFill>
              </a:rPr>
              <a:t> </a:t>
            </a:r>
            <a:r>
              <a:rPr lang="fa-IR" sz="4000" dirty="0"/>
              <a:t>است.</a:t>
            </a:r>
          </a:p>
          <a:p>
            <a:pPr algn="r" rtl="1">
              <a:buClr>
                <a:srgbClr val="FF0000"/>
              </a:buClr>
            </a:pPr>
            <a:r>
              <a:rPr lang="fa-IR" sz="4000" dirty="0"/>
              <a:t>بـا شـروع </a:t>
            </a:r>
            <a:r>
              <a:rPr lang="en-US" sz="4000" dirty="0"/>
              <a:t>PPV</a:t>
            </a:r>
            <a:r>
              <a:rPr lang="fa-IR" sz="4000" dirty="0"/>
              <a:t>، ابتدا </a:t>
            </a:r>
            <a:r>
              <a:rPr lang="fa-IR" sz="4000" dirty="0">
                <a:solidFill>
                  <a:srgbClr val="C00000"/>
                </a:solidFill>
              </a:rPr>
              <a:t>ضـربان قلب </a:t>
            </a:r>
            <a:r>
              <a:rPr lang="fa-IR" sz="4000" dirty="0"/>
              <a:t>ارزیـابی می شود و بـه مـوازات آن، در صورت وجـود پالس اکسیمتر، به درصد </a:t>
            </a:r>
            <a:r>
              <a:rPr lang="fa-IR" sz="4000" dirty="0">
                <a:solidFill>
                  <a:srgbClr val="C00000"/>
                </a:solidFill>
              </a:rPr>
              <a:t>اشباع اکسیژن</a:t>
            </a:r>
            <a:r>
              <a:rPr lang="fa-IR" sz="4000" dirty="0"/>
              <a:t> نیـز توجه می شود.</a:t>
            </a:r>
          </a:p>
          <a:p>
            <a:pPr marL="0" indent="0" algn="r" rtl="1">
              <a:buClr>
                <a:srgbClr val="FF0000"/>
              </a:buClr>
              <a:buNone/>
            </a:pPr>
            <a:endParaRPr lang="en-US" sz="4000" b="1" dirty="0">
              <a:cs typeface="B Nazanin" panose="00000400000000000000" pitchFamily="2" charset="-78"/>
            </a:endParaRPr>
          </a:p>
          <a:p>
            <a:pPr marL="0" indent="0">
              <a:buNone/>
            </a:pPr>
            <a:r>
              <a:rPr lang="en-US" sz="4000" b="1" dirty="0">
                <a:cs typeface="B Nazanin" panose="00000400000000000000" pitchFamily="2" charset="-78"/>
              </a:rPr>
              <a:t>                                                           </a:t>
            </a:r>
            <a:r>
              <a:rPr lang="en-US" b="1" dirty="0">
                <a:cs typeface="B Nazanin" panose="00000400000000000000" pitchFamily="2" charset="-78"/>
              </a:rPr>
              <a:t> </a:t>
            </a:r>
            <a:endParaRPr lang="en-US" b="1" dirty="0">
              <a:solidFill>
                <a:srgbClr val="FF0000"/>
              </a:solidFill>
              <a:cs typeface="B Nazanin" panose="00000400000000000000" pitchFamily="2" charset="-78"/>
            </a:endParaRPr>
          </a:p>
        </p:txBody>
      </p:sp>
      <p:sp>
        <p:nvSpPr>
          <p:cNvPr id="4" name="Footer Placeholder 3"/>
          <p:cNvSpPr>
            <a:spLocks noGrp="1"/>
          </p:cNvSpPr>
          <p:nvPr>
            <p:ph type="ftr" sz="quarter" idx="11"/>
          </p:nvPr>
        </p:nvSpPr>
        <p:spPr>
          <a:xfrm>
            <a:off x="6644952" y="6160219"/>
            <a:ext cx="2967608" cy="365125"/>
          </a:xfrm>
        </p:spPr>
        <p:txBody>
          <a:bodyPr/>
          <a:lstStyle/>
          <a:p>
            <a:r>
              <a:rPr lang="fa-IR" sz="1800" b="1" dirty="0">
                <a:solidFill>
                  <a:srgbClr val="FF0000"/>
                </a:solidFill>
                <a:cs typeface="B Nazanin" panose="00000400000000000000" pitchFamily="2" charset="-78"/>
              </a:rPr>
              <a:t>ادامه دارد ......</a:t>
            </a:r>
            <a:endParaRPr lang="en-GB" sz="1800" b="1" dirty="0">
              <a:solidFill>
                <a:srgbClr val="FF0000"/>
              </a:solidFill>
              <a:cs typeface="B Nazanin" panose="00000400000000000000" pitchFamily="2" charset="-78"/>
            </a:endParaRPr>
          </a:p>
        </p:txBody>
      </p:sp>
      <p:sp>
        <p:nvSpPr>
          <p:cNvPr id="6" name="Title 1"/>
          <p:cNvSpPr>
            <a:spLocks noGrp="1"/>
          </p:cNvSpPr>
          <p:nvPr>
            <p:ph type="title"/>
          </p:nvPr>
        </p:nvSpPr>
        <p:spPr>
          <a:xfrm>
            <a:off x="457200" y="260648"/>
            <a:ext cx="8229600" cy="115699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ارزیابی اثر بخشی </a:t>
            </a:r>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PPV</a:t>
            </a:r>
            <a:r>
              <a:rPr lang="fa-IR"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 </a:t>
            </a:r>
            <a:endPar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12768180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2208"/>
            <a:ext cx="8229600" cy="4781128"/>
          </a:xfrm>
        </p:spPr>
        <p:style>
          <a:lnRef idx="2">
            <a:schemeClr val="accent5"/>
          </a:lnRef>
          <a:fillRef idx="1">
            <a:schemeClr val="lt1"/>
          </a:fillRef>
          <a:effectRef idx="0">
            <a:schemeClr val="accent5"/>
          </a:effectRef>
          <a:fontRef idx="minor">
            <a:schemeClr val="dk1"/>
          </a:fontRef>
        </p:style>
        <p:txBody>
          <a:bodyPr tIns="182880">
            <a:noAutofit/>
          </a:bodyPr>
          <a:lstStyle/>
          <a:p>
            <a:pPr algn="r" rtl="1">
              <a:buClr>
                <a:srgbClr val="FF0000"/>
              </a:buClr>
            </a:pPr>
            <a:r>
              <a:rPr lang="fa-IR" sz="2400" dirty="0">
                <a:solidFill>
                  <a:schemeClr val="tx1"/>
                </a:solidFill>
                <a:cs typeface="B Nazanin" panose="00000400000000000000" pitchFamily="2" charset="-78"/>
              </a:rPr>
              <a:t>چنانچه با افزایش </a:t>
            </a:r>
            <a:r>
              <a:rPr lang="en-US" sz="2400" dirty="0">
                <a:solidFill>
                  <a:schemeClr val="tx1"/>
                </a:solidFill>
                <a:cs typeface="B Nazanin" panose="00000400000000000000" pitchFamily="2" charset="-78"/>
              </a:rPr>
              <a:t>PPV</a:t>
            </a:r>
            <a:r>
              <a:rPr lang="fa-IR" sz="2400" dirty="0">
                <a:solidFill>
                  <a:schemeClr val="tx1"/>
                </a:solidFill>
                <a:cs typeface="B Nazanin" panose="00000400000000000000" pitchFamily="2" charset="-78"/>
              </a:rPr>
              <a:t> ضربان قلب افزایش نیابد، اثر بخشی </a:t>
            </a:r>
            <a:r>
              <a:rPr lang="en-US" sz="2400" dirty="0">
                <a:solidFill>
                  <a:schemeClr val="tx1"/>
                </a:solidFill>
                <a:cs typeface="B Nazanin" panose="00000400000000000000" pitchFamily="2" charset="-78"/>
              </a:rPr>
              <a:t>PPV</a:t>
            </a:r>
            <a:r>
              <a:rPr lang="fa-IR" sz="2400" dirty="0">
                <a:solidFill>
                  <a:schemeClr val="tx1"/>
                </a:solidFill>
                <a:cs typeface="B Nazanin" panose="00000400000000000000" pitchFamily="2" charset="-78"/>
              </a:rPr>
              <a:t> را با </a:t>
            </a:r>
            <a:r>
              <a:rPr lang="fa-IR" sz="2400" dirty="0">
                <a:solidFill>
                  <a:srgbClr val="C00000"/>
                </a:solidFill>
                <a:cs typeface="B Nazanin" panose="00000400000000000000" pitchFamily="2" charset="-78"/>
              </a:rPr>
              <a:t>گوش کردن صداهای ریه در دو طـرف </a:t>
            </a:r>
            <a:r>
              <a:rPr lang="fa-IR" sz="2400" dirty="0">
                <a:solidFill>
                  <a:schemeClr val="tx1"/>
                </a:solidFill>
                <a:cs typeface="B Nazanin" panose="00000400000000000000" pitchFamily="2" charset="-78"/>
              </a:rPr>
              <a:t>و نظاره کـردن </a:t>
            </a:r>
            <a:r>
              <a:rPr lang="fa-IR" sz="2400" dirty="0">
                <a:solidFill>
                  <a:srgbClr val="C00000"/>
                </a:solidFill>
                <a:cs typeface="B Nazanin" panose="00000400000000000000" pitchFamily="2" charset="-78"/>
              </a:rPr>
              <a:t>حـرکت قفسـه سینـه </a:t>
            </a:r>
            <a:r>
              <a:rPr lang="fa-IR" sz="2400" dirty="0">
                <a:solidFill>
                  <a:schemeClr val="tx1"/>
                </a:solidFill>
                <a:cs typeface="B Nazanin" panose="00000400000000000000" pitchFamily="2" charset="-78"/>
              </a:rPr>
              <a:t>ارزیابی نمایید</a:t>
            </a:r>
            <a:r>
              <a:rPr lang="fa-IR" sz="2400" dirty="0" smtClean="0">
                <a:solidFill>
                  <a:schemeClr val="tx1"/>
                </a:solidFill>
                <a:cs typeface="B Nazanin" panose="00000400000000000000" pitchFamily="2" charset="-78"/>
              </a:rPr>
              <a:t>.</a:t>
            </a:r>
          </a:p>
          <a:p>
            <a:pPr algn="r" rtl="1">
              <a:buClr>
                <a:srgbClr val="FF0000"/>
              </a:buClr>
            </a:pPr>
            <a:endParaRPr lang="fa-IR" sz="2400" dirty="0">
              <a:solidFill>
                <a:schemeClr val="tx1"/>
              </a:solidFill>
              <a:cs typeface="B Nazanin" panose="00000400000000000000" pitchFamily="2" charset="-78"/>
            </a:endParaRPr>
          </a:p>
          <a:p>
            <a:pPr algn="r" rtl="1">
              <a:buClr>
                <a:srgbClr val="FF0000"/>
              </a:buClr>
            </a:pPr>
            <a:r>
              <a:rPr lang="fa-IR" sz="2400" dirty="0">
                <a:solidFill>
                  <a:schemeClr val="tx1"/>
                </a:solidFill>
                <a:cs typeface="B Nazanin" panose="00000400000000000000" pitchFamily="2" charset="-78"/>
              </a:rPr>
              <a:t>شنیدن صداهای ریـه در دو طرف و حرکت قفسه سینه، حتی اگر سبب افزایش ضربان قلب و بهبود </a:t>
            </a:r>
            <a:r>
              <a:rPr lang="en-US" sz="2400" dirty="0">
                <a:solidFill>
                  <a:schemeClr val="tx1"/>
                </a:solidFill>
                <a:cs typeface="B Nazanin" panose="00000400000000000000" pitchFamily="2" charset="-78"/>
              </a:rPr>
              <a:t>Spo</a:t>
            </a:r>
            <a:r>
              <a:rPr lang="en-US" sz="2400" baseline="-25000" dirty="0">
                <a:solidFill>
                  <a:schemeClr val="tx1"/>
                </a:solidFill>
                <a:cs typeface="B Nazanin" panose="00000400000000000000" pitchFamily="2" charset="-78"/>
              </a:rPr>
              <a:t>2</a:t>
            </a:r>
            <a:r>
              <a:rPr lang="fa-IR" sz="2400" baseline="-25000" dirty="0">
                <a:solidFill>
                  <a:schemeClr val="tx1"/>
                </a:solidFill>
                <a:cs typeface="B Nazanin" panose="00000400000000000000" pitchFamily="2" charset="-78"/>
              </a:rPr>
              <a:t> </a:t>
            </a:r>
            <a:r>
              <a:rPr lang="fa-IR" sz="2400" dirty="0">
                <a:solidFill>
                  <a:schemeClr val="tx1"/>
                </a:solidFill>
                <a:cs typeface="B Nazanin" panose="00000400000000000000" pitchFamily="2" charset="-78"/>
              </a:rPr>
              <a:t> نشود، نشانه </a:t>
            </a:r>
            <a:r>
              <a:rPr lang="en-US" sz="2400" dirty="0">
                <a:solidFill>
                  <a:schemeClr val="tx1"/>
                </a:solidFill>
                <a:cs typeface="B Nazanin" panose="00000400000000000000" pitchFamily="2" charset="-78"/>
              </a:rPr>
              <a:t>PPV</a:t>
            </a:r>
            <a:r>
              <a:rPr lang="fa-IR" sz="2400" dirty="0">
                <a:solidFill>
                  <a:schemeClr val="tx1"/>
                </a:solidFill>
                <a:cs typeface="B Nazanin" panose="00000400000000000000" pitchFamily="2" charset="-78"/>
              </a:rPr>
              <a:t> موفق است</a:t>
            </a:r>
            <a:r>
              <a:rPr lang="fa-IR" sz="2400" dirty="0" smtClean="0">
                <a:solidFill>
                  <a:schemeClr val="tx1"/>
                </a:solidFill>
                <a:cs typeface="B Nazanin" panose="00000400000000000000" pitchFamily="2" charset="-78"/>
              </a:rPr>
              <a:t>.</a:t>
            </a:r>
          </a:p>
          <a:p>
            <a:pPr algn="r" rtl="1">
              <a:buClr>
                <a:srgbClr val="FF0000"/>
              </a:buClr>
            </a:pPr>
            <a:r>
              <a:rPr lang="fa-IR" sz="2400" dirty="0" smtClean="0">
                <a:cs typeface="B Nazanin" panose="00000400000000000000" pitchFamily="2" charset="-78"/>
              </a:rPr>
              <a:t> </a:t>
            </a:r>
            <a:r>
              <a:rPr lang="fa-IR" sz="2400" dirty="0">
                <a:cs typeface="B Nazanin" panose="00000400000000000000" pitchFamily="2" charset="-78"/>
              </a:rPr>
              <a:t>خوشبختانه، در اکثر موارد تهویه موفق سبب </a:t>
            </a:r>
            <a:r>
              <a:rPr lang="fa-IR" sz="2400" dirty="0">
                <a:solidFill>
                  <a:srgbClr val="C00000"/>
                </a:solidFill>
                <a:cs typeface="B Nazanin" panose="00000400000000000000" pitchFamily="2" charset="-78"/>
              </a:rPr>
              <a:t>افزایش ضربان قلب</a:t>
            </a:r>
            <a:r>
              <a:rPr lang="fa-IR" sz="2400" dirty="0">
                <a:cs typeface="B Nazanin" panose="00000400000000000000" pitchFamily="2" charset="-78"/>
              </a:rPr>
              <a:t>، </a:t>
            </a:r>
            <a:r>
              <a:rPr lang="fa-IR" sz="2400" dirty="0">
                <a:solidFill>
                  <a:srgbClr val="C00000"/>
                </a:solidFill>
                <a:cs typeface="B Nazanin" panose="00000400000000000000" pitchFamily="2" charset="-78"/>
              </a:rPr>
              <a:t>بهبود </a:t>
            </a:r>
            <a:r>
              <a:rPr lang="en-US" sz="2400" dirty="0">
                <a:solidFill>
                  <a:srgbClr val="C00000"/>
                </a:solidFill>
                <a:cs typeface="B Nazanin" panose="00000400000000000000" pitchFamily="2" charset="-78"/>
              </a:rPr>
              <a:t>Spo</a:t>
            </a:r>
            <a:r>
              <a:rPr lang="en-US" sz="2400" baseline="-25000" dirty="0">
                <a:solidFill>
                  <a:srgbClr val="C00000"/>
                </a:solidFill>
                <a:cs typeface="B Nazanin" panose="00000400000000000000" pitchFamily="2" charset="-78"/>
              </a:rPr>
              <a:t>2</a:t>
            </a:r>
            <a:r>
              <a:rPr lang="fa-IR" sz="2400" dirty="0">
                <a:cs typeface="B Nazanin" panose="00000400000000000000" pitchFamily="2" charset="-78"/>
              </a:rPr>
              <a:t>، و سرانجام </a:t>
            </a:r>
            <a:r>
              <a:rPr lang="fa-IR" sz="2400" dirty="0">
                <a:solidFill>
                  <a:srgbClr val="C00000"/>
                </a:solidFill>
                <a:cs typeface="B Nazanin" panose="00000400000000000000" pitchFamily="2" charset="-78"/>
              </a:rPr>
              <a:t>تنفس خود به خود </a:t>
            </a:r>
            <a:r>
              <a:rPr lang="fa-IR" sz="2400" dirty="0">
                <a:cs typeface="B Nazanin" panose="00000400000000000000" pitchFamily="2" charset="-78"/>
              </a:rPr>
              <a:t>می شود. </a:t>
            </a:r>
            <a:endParaRPr lang="en-US" sz="2400" dirty="0">
              <a:cs typeface="B Nazanin" panose="00000400000000000000" pitchFamily="2" charset="-78"/>
            </a:endParaRPr>
          </a:p>
          <a:p>
            <a:pPr algn="r" rtl="1">
              <a:buClr>
                <a:srgbClr val="FF0000"/>
              </a:buClr>
            </a:pPr>
            <a:endParaRPr lang="en-US" sz="2800" dirty="0">
              <a:cs typeface="B Nazanin" panose="00000400000000000000" pitchFamily="2" charset="-78"/>
            </a:endParaRPr>
          </a:p>
          <a:p>
            <a:pPr marL="0" indent="0" algn="r">
              <a:buNone/>
            </a:pPr>
            <a:r>
              <a:rPr lang="en-US" sz="3600" b="1" dirty="0">
                <a:cs typeface="B Nazanin" panose="00000400000000000000" pitchFamily="2" charset="-78"/>
              </a:rPr>
              <a:t>                                                                           </a:t>
            </a:r>
            <a:endParaRPr lang="en-US" sz="3600" b="1" dirty="0">
              <a:solidFill>
                <a:srgbClr val="FF0000"/>
              </a:solidFill>
              <a:cs typeface="B Nazanin" panose="00000400000000000000" pitchFamily="2" charset="-78"/>
            </a:endParaRPr>
          </a:p>
        </p:txBody>
      </p:sp>
      <p:sp>
        <p:nvSpPr>
          <p:cNvPr id="4" name="Footer Placeholder 3"/>
          <p:cNvSpPr>
            <a:spLocks noGrp="1"/>
          </p:cNvSpPr>
          <p:nvPr/>
        </p:nvSpPr>
        <p:spPr>
          <a:xfrm>
            <a:off x="6644952" y="6520259"/>
            <a:ext cx="296760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1800" b="1" dirty="0">
                <a:solidFill>
                  <a:srgbClr val="FF0000"/>
                </a:solidFill>
                <a:cs typeface="B Nazanin" panose="00000400000000000000" pitchFamily="2" charset="-78"/>
              </a:rPr>
              <a:t>ادامه دارد ......</a:t>
            </a:r>
            <a:endParaRPr lang="en-GB" sz="1800" b="1" dirty="0">
              <a:solidFill>
                <a:srgbClr val="FF0000"/>
              </a:solidFill>
              <a:cs typeface="B Nazanin" panose="00000400000000000000" pitchFamily="2" charset="-78"/>
            </a:endParaRPr>
          </a:p>
        </p:txBody>
      </p:sp>
      <p:sp>
        <p:nvSpPr>
          <p:cNvPr id="6" name="Title 1"/>
          <p:cNvSpPr>
            <a:spLocks noGrp="1"/>
          </p:cNvSpPr>
          <p:nvPr>
            <p:ph type="title"/>
          </p:nvPr>
        </p:nvSpPr>
        <p:spPr>
          <a:xfrm>
            <a:off x="457200" y="260648"/>
            <a:ext cx="8229600" cy="115699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ارزیابی اثر بخشی </a:t>
            </a:r>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PPV</a:t>
            </a:r>
            <a:r>
              <a:rPr lang="fa-IR"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 </a:t>
            </a:r>
            <a:endPar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75848949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859074"/>
            <a:ext cx="8229600" cy="3946190"/>
          </a:xfrm>
        </p:spPr>
        <p:style>
          <a:lnRef idx="2">
            <a:schemeClr val="accent1"/>
          </a:lnRef>
          <a:fillRef idx="1">
            <a:schemeClr val="lt1"/>
          </a:fillRef>
          <a:effectRef idx="0">
            <a:schemeClr val="accent1"/>
          </a:effectRef>
          <a:fontRef idx="minor">
            <a:schemeClr val="dk1"/>
          </a:fontRef>
        </p:style>
        <p:txBody>
          <a:bodyPr tIns="274320">
            <a:noAutofit/>
          </a:bodyPr>
          <a:lstStyle/>
          <a:p>
            <a:pPr algn="r" rtl="1">
              <a:buClr>
                <a:srgbClr val="FF0000"/>
              </a:buClr>
            </a:pPr>
            <a:r>
              <a:rPr lang="fa-IR" sz="2000" dirty="0"/>
              <a:t>بـر اساس آخـرین مطالعات نشان داده شده کـه احیای نوزادان سررس با اکسیژن 21% (هوای اتاق) و100% اثر یکسان داشته است.</a:t>
            </a:r>
          </a:p>
          <a:p>
            <a:pPr algn="r" rtl="1">
              <a:buClr>
                <a:srgbClr val="FF0000"/>
              </a:buClr>
            </a:pPr>
            <a:r>
              <a:rPr lang="fa-IR" sz="2000" dirty="0"/>
              <a:t>در نوزادان زودرس، احیا با غلظت های تا حدودی بالاتر، اکسیژناسیون را سریع تر بهبود می بخشد. </a:t>
            </a:r>
            <a:r>
              <a:rPr lang="fa-IR" sz="2000" dirty="0" smtClean="0"/>
              <a:t>21 تا 30 %</a:t>
            </a:r>
          </a:p>
          <a:p>
            <a:pPr algn="r" rtl="1">
              <a:buClr>
                <a:srgbClr val="FF0000"/>
              </a:buClr>
            </a:pPr>
            <a:endParaRPr lang="fa-IR" sz="2000" dirty="0" smtClean="0"/>
          </a:p>
          <a:p>
            <a:pPr algn="r" rtl="1">
              <a:buClr>
                <a:srgbClr val="FF0000"/>
              </a:buClr>
            </a:pPr>
            <a:r>
              <a:rPr lang="fa-IR" sz="2000" dirty="0" smtClean="0"/>
              <a:t>توصیه </a:t>
            </a:r>
            <a:r>
              <a:rPr lang="fa-IR" sz="2000" dirty="0"/>
              <a:t>بـرنامه احیای نوزادان آمریکا آن است که هـدف، ارتقاء </a:t>
            </a:r>
            <a:r>
              <a:rPr lang="en-US" sz="2000" dirty="0"/>
              <a:t>Spo</a:t>
            </a:r>
            <a:r>
              <a:rPr lang="en-US" sz="2000" baseline="-25000" dirty="0"/>
              <a:t>2</a:t>
            </a:r>
            <a:r>
              <a:rPr lang="fa-IR" sz="2000" dirty="0"/>
              <a:t> بـه میزانی باشد کـه یک نـوزاد طبیعی سـررس با تنفس در هوای اتاق در دقایق اولیه تولد دارد.</a:t>
            </a:r>
            <a:endParaRPr lang="en-GB" sz="2000" dirty="0"/>
          </a:p>
          <a:p>
            <a:pPr algn="r" rtl="1">
              <a:buClr>
                <a:srgbClr val="FF0000"/>
              </a:buClr>
            </a:pPr>
            <a:r>
              <a:rPr lang="fa-IR" sz="2800" dirty="0"/>
              <a:t>چنانچه به بلندر و پالس اکسیمتر دسترسی فوری ندارید، تا آمـاده شدن آنها، </a:t>
            </a:r>
            <a:r>
              <a:rPr lang="en-US" sz="2800" dirty="0"/>
              <a:t>PPV</a:t>
            </a:r>
            <a:r>
              <a:rPr lang="fa-IR" sz="2800" dirty="0"/>
              <a:t> را با </a:t>
            </a:r>
            <a:r>
              <a:rPr lang="fa-IR" sz="2800" dirty="0">
                <a:solidFill>
                  <a:srgbClr val="C00000"/>
                </a:solidFill>
              </a:rPr>
              <a:t>هـوای اتاق </a:t>
            </a:r>
            <a:r>
              <a:rPr lang="fa-IR" sz="2800" dirty="0"/>
              <a:t>شروع نمایید.</a:t>
            </a:r>
            <a:endParaRPr lang="en-US" sz="2800" dirty="0"/>
          </a:p>
          <a:p>
            <a:pPr algn="r" rtl="1">
              <a:buClr>
                <a:srgbClr val="FF0000"/>
              </a:buClr>
            </a:pPr>
            <a:r>
              <a:rPr lang="fa-IR" sz="3600" b="1" dirty="0" smtClean="0">
                <a:cs typeface="B Nazanin" panose="00000400000000000000" pitchFamily="2" charset="-78"/>
              </a:rPr>
              <a:t>  </a:t>
            </a:r>
            <a:endParaRPr lang="fa-IR" sz="3600" b="1" dirty="0">
              <a:cs typeface="B Nazanin" panose="00000400000000000000" pitchFamily="2" charset="-78"/>
            </a:endParaRPr>
          </a:p>
          <a:p>
            <a:pPr algn="r" rtl="1">
              <a:buClr>
                <a:srgbClr val="FF0000"/>
              </a:buClr>
            </a:pPr>
            <a:endParaRPr lang="en-GB" sz="3600" b="1" dirty="0">
              <a:cs typeface="B Nazanin" panose="00000400000000000000" pitchFamily="2" charset="-78"/>
            </a:endParaRPr>
          </a:p>
          <a:p>
            <a:pPr>
              <a:buClr>
                <a:srgbClr val="FF0000"/>
              </a:buClr>
            </a:pPr>
            <a:endParaRPr lang="en-GB" sz="3600" b="1" dirty="0">
              <a:cs typeface="B Nazanin" panose="00000400000000000000" pitchFamily="2" charset="-78"/>
            </a:endParaRPr>
          </a:p>
          <a:p>
            <a:pPr marL="0" indent="0" algn="r">
              <a:buClr>
                <a:srgbClr val="FF0000"/>
              </a:buClr>
              <a:buNone/>
            </a:pPr>
            <a:endParaRPr lang="en-GB" sz="3600" b="1" dirty="0">
              <a:solidFill>
                <a:srgbClr val="C00000"/>
              </a:solidFill>
              <a:cs typeface="B Nazanin" panose="00000400000000000000" pitchFamily="2" charset="-78"/>
            </a:endParaRPr>
          </a:p>
        </p:txBody>
      </p:sp>
      <p:sp>
        <p:nvSpPr>
          <p:cNvPr id="4" name="Footer Placeholder 3"/>
          <p:cNvSpPr>
            <a:spLocks noGrp="1"/>
          </p:cNvSpPr>
          <p:nvPr/>
        </p:nvSpPr>
        <p:spPr>
          <a:xfrm>
            <a:off x="6644952" y="5949280"/>
            <a:ext cx="296760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1800" b="1" dirty="0">
                <a:solidFill>
                  <a:srgbClr val="FF0000"/>
                </a:solidFill>
                <a:cs typeface="B Nazanin" panose="00000400000000000000" pitchFamily="2" charset="-78"/>
              </a:rPr>
              <a:t>ادامه دارد ......</a:t>
            </a:r>
            <a:endParaRPr lang="en-GB" sz="1800" b="1" dirty="0">
              <a:solidFill>
                <a:srgbClr val="FF0000"/>
              </a:solidFill>
              <a:cs typeface="B Nazanin" panose="00000400000000000000" pitchFamily="2" charset="-78"/>
            </a:endParaRPr>
          </a:p>
        </p:txBody>
      </p:sp>
      <p:sp>
        <p:nvSpPr>
          <p:cNvPr id="6" name="Title 1"/>
          <p:cNvSpPr>
            <a:spLocks noGrp="1"/>
          </p:cNvSpPr>
          <p:nvPr>
            <p:ph type="title"/>
          </p:nvPr>
        </p:nvSpPr>
        <p:spPr>
          <a:xfrm>
            <a:off x="395536" y="260648"/>
            <a:ext cx="8291264" cy="115699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غلظت اکسیژن حین اجرای </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PPV</a:t>
            </a:r>
            <a:r>
              <a:rPr lang="fa-IR"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 </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43608" y="398205"/>
            <a:ext cx="7004170" cy="6055131"/>
          </a:xfrm>
          <a:prstGeom prst="rect">
            <a:avLst/>
          </a:prstGeom>
        </p:spPr>
      </p:pic>
      <p:sp>
        <p:nvSpPr>
          <p:cNvPr id="3" name="Rectangle 2"/>
          <p:cNvSpPr/>
          <p:nvPr/>
        </p:nvSpPr>
        <p:spPr>
          <a:xfrm>
            <a:off x="6300192" y="1484784"/>
            <a:ext cx="1512168"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rPr>
              <a:t>آرتریول های منقبض</a:t>
            </a:r>
            <a:r>
              <a:rPr lang="fa-IR" dirty="0" smtClean="0"/>
              <a:t> های</a:t>
            </a:r>
            <a:endParaRPr lang="en-US" dirty="0"/>
          </a:p>
        </p:txBody>
      </p:sp>
      <p:cxnSp>
        <p:nvCxnSpPr>
          <p:cNvPr id="5" name="Straight Arrow Connector 4"/>
          <p:cNvCxnSpPr/>
          <p:nvPr/>
        </p:nvCxnSpPr>
        <p:spPr>
          <a:xfrm flipH="1" flipV="1">
            <a:off x="5508104" y="1844824"/>
            <a:ext cx="736690" cy="347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6156176" y="5229200"/>
            <a:ext cx="18145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در جنینی</a:t>
            </a:r>
            <a:endParaRPr lang="en-US" dirty="0"/>
          </a:p>
        </p:txBody>
      </p:sp>
    </p:spTree>
    <p:extLst>
      <p:ext uri="{BB962C8B-B14F-4D97-AF65-F5344CB8AC3E}">
        <p14:creationId xmlns:p14="http://schemas.microsoft.com/office/powerpoint/2010/main" val="191188896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63638" y="2133600"/>
            <a:ext cx="5888682" cy="3813622"/>
          </a:xfrm>
          <a:prstGeom prst="rect">
            <a:avLst/>
          </a:prstGeom>
        </p:spPr>
      </p:pic>
      <p:sp>
        <p:nvSpPr>
          <p:cNvPr id="6" name="Title 1"/>
          <p:cNvSpPr>
            <a:spLocks noGrp="1"/>
          </p:cNvSpPr>
          <p:nvPr>
            <p:ph type="title"/>
          </p:nvPr>
        </p:nvSpPr>
        <p:spPr>
          <a:xfrm>
            <a:off x="467544" y="200025"/>
            <a:ext cx="8280920" cy="1131614"/>
          </a:xfrm>
          <a:ln>
            <a:noFill/>
          </a:ln>
        </p:spPr>
        <p:style>
          <a:lnRef idx="2">
            <a:schemeClr val="accent1"/>
          </a:lnRef>
          <a:fillRef idx="1">
            <a:schemeClr val="lt1"/>
          </a:fillRef>
          <a:effectRef idx="0">
            <a:schemeClr val="accent1"/>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منحنی فشار حین انجام </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PPV</a:t>
            </a:r>
            <a:r>
              <a:rPr lang="fa-IR"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 </a:t>
            </a:r>
            <a:endParaRPr lang="en-GB" sz="5400" b="1" spc="50" baseline="-2500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28387450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28" y="406400"/>
            <a:ext cx="8222767" cy="1078384"/>
          </a:xfrm>
          <a:ln>
            <a:noFill/>
          </a:ln>
        </p:spPr>
        <p:style>
          <a:lnRef idx="2">
            <a:schemeClr val="accent1"/>
          </a:lnRef>
          <a:fillRef idx="1">
            <a:schemeClr val="lt1"/>
          </a:fillRef>
          <a:effectRef idx="0">
            <a:schemeClr val="accent1"/>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5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سرعت تهویه</a:t>
            </a:r>
            <a:r>
              <a:rPr lang="fa-IR" sz="5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fa-IR" sz="5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(60-40 بار در دقیقه)</a:t>
            </a:r>
            <a:endParaRPr lang="en-GB" sz="5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pic>
        <p:nvPicPr>
          <p:cNvPr id="3" name="Picture 2"/>
          <p:cNvPicPr>
            <a:picLocks noChangeAspect="1"/>
          </p:cNvPicPr>
          <p:nvPr/>
        </p:nvPicPr>
        <p:blipFill>
          <a:blip r:embed="rId3"/>
          <a:stretch>
            <a:fillRect/>
          </a:stretch>
        </p:blipFill>
        <p:spPr>
          <a:xfrm>
            <a:off x="35496" y="2571750"/>
            <a:ext cx="9090253" cy="2513434"/>
          </a:xfrm>
          <a:prstGeom prst="rect">
            <a:avLst/>
          </a:prstGeom>
        </p:spPr>
      </p:pic>
      <p:sp>
        <p:nvSpPr>
          <p:cNvPr id="4" name="Right Arrow 3"/>
          <p:cNvSpPr/>
          <p:nvPr/>
        </p:nvSpPr>
        <p:spPr>
          <a:xfrm>
            <a:off x="395536" y="2276872"/>
            <a:ext cx="93610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158744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a:bodyPr>
          <a:lstStyle/>
          <a:p>
            <a:pPr marL="0" indent="0">
              <a:buNone/>
            </a:pPr>
            <a:r>
              <a:rPr lang="en-US" sz="4000" b="1" dirty="0"/>
              <a:t>   1 min					60%-65%</a:t>
            </a:r>
          </a:p>
          <a:p>
            <a:pPr marL="0" indent="0">
              <a:buNone/>
            </a:pPr>
            <a:r>
              <a:rPr lang="en-US" sz="4000" b="1" dirty="0"/>
              <a:t>   2 min					65%-70%</a:t>
            </a:r>
          </a:p>
          <a:p>
            <a:pPr marL="0" indent="0">
              <a:buNone/>
            </a:pPr>
            <a:r>
              <a:rPr lang="en-US" sz="4000" b="1" dirty="0"/>
              <a:t>   3 min					70%-75%</a:t>
            </a:r>
          </a:p>
          <a:p>
            <a:pPr marL="0" indent="0">
              <a:buNone/>
            </a:pPr>
            <a:r>
              <a:rPr lang="en-US" sz="4000" b="1" dirty="0"/>
              <a:t>   4 min					75%-80%</a:t>
            </a:r>
          </a:p>
          <a:p>
            <a:pPr marL="0" indent="0">
              <a:buNone/>
            </a:pPr>
            <a:r>
              <a:rPr lang="en-US" sz="4000" b="1" dirty="0"/>
              <a:t>   5 min					80%-85%</a:t>
            </a:r>
          </a:p>
          <a:p>
            <a:pPr marL="0" indent="0">
              <a:buNone/>
            </a:pPr>
            <a:r>
              <a:rPr lang="en-US" sz="4000" b="1" dirty="0"/>
              <a:t>  10 min					85%-95%</a:t>
            </a:r>
          </a:p>
        </p:txBody>
      </p:sp>
      <p:sp>
        <p:nvSpPr>
          <p:cNvPr id="5" name="Title 1"/>
          <p:cNvSpPr>
            <a:spLocks noGrp="1"/>
          </p:cNvSpPr>
          <p:nvPr>
            <p:ph type="title"/>
          </p:nvPr>
        </p:nvSpPr>
        <p:spPr>
          <a:xfrm>
            <a:off x="457200" y="476672"/>
            <a:ext cx="8229600" cy="1152128"/>
          </a:xfrm>
        </p:spPr>
        <p:style>
          <a:lnRef idx="1">
            <a:schemeClr val="accent4"/>
          </a:lnRef>
          <a:fillRef idx="2">
            <a:schemeClr val="accent4"/>
          </a:fillRef>
          <a:effectRef idx="1">
            <a:schemeClr val="accent4"/>
          </a:effectRef>
          <a:fontRef idx="minor">
            <a:schemeClr val="dk1"/>
          </a:fontRef>
        </p:style>
        <p:txBody>
          <a:bodyPr>
            <a:noAutofit/>
          </a:bodyPr>
          <a:lstStyle/>
          <a:p>
            <a:pPr rtl="1"/>
            <a:r>
              <a:rPr lang="fa-IR" sz="3600" b="1" dirty="0">
                <a:cs typeface="B Nazanin" panose="00000400000000000000" pitchFamily="2" charset="-78"/>
              </a:rPr>
              <a:t> </a:t>
            </a:r>
            <a:r>
              <a:rPr lang="en-US" sz="3600" b="1" dirty="0">
                <a:cs typeface="B Nazanin" panose="00000400000000000000" pitchFamily="2" charset="-78"/>
              </a:rPr>
              <a:t>Spo</a:t>
            </a:r>
            <a:r>
              <a:rPr lang="en-US" sz="3600" b="1" baseline="-25000" dirty="0">
                <a:cs typeface="B Nazanin" panose="00000400000000000000" pitchFamily="2" charset="-78"/>
              </a:rPr>
              <a:t>2</a:t>
            </a:r>
            <a:r>
              <a:rPr lang="fa-IR" sz="3600" b="1" baseline="-25000" dirty="0">
                <a:cs typeface="B Nazanin" panose="00000400000000000000" pitchFamily="2" charset="-78"/>
              </a:rPr>
              <a:t> </a:t>
            </a:r>
            <a:r>
              <a:rPr lang="fa-IR" sz="3600" b="1" dirty="0">
                <a:cs typeface="B Nazanin" panose="00000400000000000000" pitchFamily="2" charset="-78"/>
              </a:rPr>
              <a:t> هدف، قبل از مجرای شریانی، پس از تولد</a:t>
            </a:r>
            <a:endParaRPr lang="en-US" sz="3600" b="1" baseline="-25000" dirty="0">
              <a:cs typeface="B Nazanin" panose="00000400000000000000" pitchFamily="2" charset="-78"/>
            </a:endParaRPr>
          </a:p>
        </p:txBody>
      </p:sp>
    </p:spTree>
    <p:extLst>
      <p:ext uri="{BB962C8B-B14F-4D97-AF65-F5344CB8AC3E}">
        <p14:creationId xmlns:p14="http://schemas.microsoft.com/office/powerpoint/2010/main" val="338233656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51520" y="692696"/>
            <a:ext cx="8229600" cy="3442134"/>
          </a:xfrm>
          <a:noFill/>
          <a:ln>
            <a:noFill/>
          </a:ln>
        </p:spPr>
        <p:style>
          <a:lnRef idx="1">
            <a:schemeClr val="accent2"/>
          </a:lnRef>
          <a:fillRef idx="2">
            <a:schemeClr val="accent2"/>
          </a:fillRef>
          <a:effectRef idx="1">
            <a:schemeClr val="accent2"/>
          </a:effectRef>
          <a:fontRef idx="minor">
            <a:schemeClr val="dk1"/>
          </a:fontRef>
        </p:style>
        <p:txBody>
          <a:bodyPr tIns="274320">
            <a:noAutofit/>
          </a:bodyPr>
          <a:lstStyle/>
          <a:p>
            <a:pPr algn="r" rtl="1">
              <a:buClr>
                <a:srgbClr val="FF0000"/>
              </a:buClr>
            </a:pPr>
            <a:r>
              <a:rPr lang="fa-IR" sz="3600" b="1" dirty="0">
                <a:solidFill>
                  <a:schemeClr val="tx1"/>
                </a:solidFill>
                <a:cs typeface="B Nazanin" panose="00000400000000000000" pitchFamily="2" charset="-78"/>
              </a:rPr>
              <a:t>صـرف نظر از غلظت اکسیژن مصرفی، تهـویه ریه ها به تنهـایی مهمترین و مؤثرترین گام در احیای نوزادان است.</a:t>
            </a:r>
            <a:endParaRPr lang="en-GB" sz="3600" b="1" dirty="0">
              <a:solidFill>
                <a:schemeClr val="tx1"/>
              </a:solidFill>
              <a:cs typeface="B Nazanin" panose="00000400000000000000" pitchFamily="2" charset="-78"/>
            </a:endParaRPr>
          </a:p>
        </p:txBody>
      </p:sp>
    </p:spTree>
    <p:extLst>
      <p:ext uri="{BB962C8B-B14F-4D97-AF65-F5344CB8AC3E}">
        <p14:creationId xmlns:p14="http://schemas.microsoft.com/office/powerpoint/2010/main" val="252423998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تهویه کافی </a:t>
            </a:r>
            <a:r>
              <a:rPr lang="en-GB"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 </a:t>
            </a:r>
          </a:p>
        </p:txBody>
      </p:sp>
      <p:sp>
        <p:nvSpPr>
          <p:cNvPr id="3" name="Content Placeholder 2"/>
          <p:cNvSpPr>
            <a:spLocks noGrp="1"/>
          </p:cNvSpPr>
          <p:nvPr>
            <p:ph idx="1"/>
          </p:nvPr>
        </p:nvSpPr>
        <p:spPr>
          <a:xfrm>
            <a:off x="428596" y="1643050"/>
            <a:ext cx="8229600" cy="4738278"/>
          </a:xfrm>
        </p:spPr>
        <p:style>
          <a:lnRef idx="2">
            <a:schemeClr val="accent1"/>
          </a:lnRef>
          <a:fillRef idx="1">
            <a:schemeClr val="lt1"/>
          </a:fillRef>
          <a:effectRef idx="0">
            <a:schemeClr val="accent1"/>
          </a:effectRef>
          <a:fontRef idx="minor">
            <a:schemeClr val="dk1"/>
          </a:fontRef>
        </p:style>
        <p:txBody>
          <a:bodyPr rIns="182880">
            <a:noAutofit/>
          </a:bodyPr>
          <a:lstStyle/>
          <a:p>
            <a:pPr marL="0" indent="0" algn="r" rtl="1">
              <a:buClr>
                <a:srgbClr val="FF0000"/>
              </a:buClr>
              <a:buNone/>
            </a:pPr>
            <a:r>
              <a:rPr lang="fa-IR" sz="3600" dirty="0">
                <a:solidFill>
                  <a:srgbClr val="C00000"/>
                </a:solidFill>
              </a:rPr>
              <a:t>بهترین شاخص های تهویه کافی عبارتند از:</a:t>
            </a:r>
            <a:r>
              <a:rPr lang="en-GB" sz="3600" dirty="0">
                <a:solidFill>
                  <a:srgbClr val="C00000"/>
                </a:solidFill>
              </a:rPr>
              <a:t>  </a:t>
            </a:r>
          </a:p>
          <a:p>
            <a:pPr algn="r" rtl="1">
              <a:buClr>
                <a:srgbClr val="FF0000"/>
              </a:buClr>
            </a:pPr>
            <a:r>
              <a:rPr lang="fa-IR" sz="3600" dirty="0">
                <a:solidFill>
                  <a:schemeClr val="tx1"/>
                </a:solidFill>
              </a:rPr>
              <a:t>افزایش ضربان قلب.</a:t>
            </a:r>
          </a:p>
          <a:p>
            <a:pPr algn="r" rtl="1">
              <a:buClr>
                <a:srgbClr val="FF0000"/>
              </a:buClr>
            </a:pPr>
            <a:r>
              <a:rPr lang="fa-IR" sz="3600" dirty="0">
                <a:solidFill>
                  <a:schemeClr val="tx1"/>
                </a:solidFill>
              </a:rPr>
              <a:t>افزایش </a:t>
            </a:r>
            <a:r>
              <a:rPr lang="en-US" sz="3600" dirty="0">
                <a:solidFill>
                  <a:schemeClr val="tx1"/>
                </a:solidFill>
              </a:rPr>
              <a:t>Spo</a:t>
            </a:r>
            <a:r>
              <a:rPr lang="en-US" sz="3600" baseline="-25000" dirty="0">
                <a:solidFill>
                  <a:schemeClr val="tx1"/>
                </a:solidFill>
              </a:rPr>
              <a:t>2</a:t>
            </a:r>
            <a:r>
              <a:rPr lang="fa-IR" sz="3600" dirty="0">
                <a:solidFill>
                  <a:schemeClr val="tx1"/>
                </a:solidFill>
              </a:rPr>
              <a:t> </a:t>
            </a:r>
          </a:p>
          <a:p>
            <a:pPr algn="r" rtl="1">
              <a:buClr>
                <a:srgbClr val="FF0000"/>
              </a:buClr>
            </a:pPr>
            <a:r>
              <a:rPr lang="fa-IR" sz="3600" dirty="0">
                <a:solidFill>
                  <a:schemeClr val="tx1"/>
                </a:solidFill>
              </a:rPr>
              <a:t>شنیدن صداهای ریه در دو طرف.</a:t>
            </a:r>
          </a:p>
          <a:p>
            <a:pPr algn="r" rtl="1">
              <a:buClr>
                <a:srgbClr val="FF0000"/>
              </a:buClr>
            </a:pPr>
            <a:r>
              <a:rPr lang="fa-IR" sz="3600" dirty="0">
                <a:solidFill>
                  <a:schemeClr val="tx1"/>
                </a:solidFill>
              </a:rPr>
              <a:t>مشاهده حرکت قفسه سینه با هر بار تهویه ؟</a:t>
            </a:r>
          </a:p>
          <a:p>
            <a:pPr marL="0" indent="0" algn="r" rtl="1">
              <a:buClr>
                <a:srgbClr val="FF0000"/>
              </a:buClr>
              <a:buNone/>
            </a:pPr>
            <a:r>
              <a:rPr lang="fa-IR" sz="3600" dirty="0">
                <a:solidFill>
                  <a:srgbClr val="C00000"/>
                </a:solidFill>
              </a:rPr>
              <a:t>   ( در نوزادان زودرس الزاماً چنین نیست)</a:t>
            </a:r>
            <a:endParaRPr lang="en-GB" sz="3600" dirty="0">
              <a:solidFill>
                <a:srgbClr val="C00000"/>
              </a:solidFill>
            </a:endParaRPr>
          </a:p>
          <a:p>
            <a:pPr marL="0" indent="0" algn="r" rtl="1">
              <a:buClr>
                <a:srgbClr val="FF0000"/>
              </a:buClr>
              <a:buNone/>
            </a:pPr>
            <a:r>
              <a:rPr lang="en-GB" sz="3600" b="1" dirty="0">
                <a:solidFill>
                  <a:srgbClr val="FF0000"/>
                </a:solidFill>
                <a:cs typeface="B Nazanin" panose="00000400000000000000" pitchFamily="2" charset="-78"/>
              </a:rPr>
              <a:t>                                                             </a:t>
            </a:r>
            <a:r>
              <a:rPr lang="en-GB" sz="4000" b="1" dirty="0">
                <a:solidFill>
                  <a:srgbClr val="FF0000"/>
                </a:solidFill>
                <a:cs typeface="B Nazanin" panose="00000400000000000000" pitchFamily="2" charset="-78"/>
              </a:rPr>
              <a:t>   </a:t>
            </a:r>
          </a:p>
          <a:p>
            <a:pPr marL="0" indent="0">
              <a:buClr>
                <a:srgbClr val="FF0000"/>
              </a:buClr>
              <a:buNone/>
            </a:pPr>
            <a:r>
              <a:rPr lang="en-GB" sz="4000" dirty="0">
                <a:solidFill>
                  <a:srgbClr val="FF0000"/>
                </a:solidFill>
                <a:cs typeface="B Nazanin" panose="00000400000000000000" pitchFamily="2" charset="-78"/>
              </a:rPr>
              <a:t>                                                                           </a:t>
            </a:r>
          </a:p>
        </p:txBody>
      </p:sp>
    </p:spTree>
    <p:extLst>
      <p:ext uri="{BB962C8B-B14F-4D97-AF65-F5344CB8AC3E}">
        <p14:creationId xmlns:p14="http://schemas.microsoft.com/office/powerpoint/2010/main" val="180252830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تهویه ناموفق</a:t>
            </a:r>
            <a:endPar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539552" y="1600200"/>
            <a:ext cx="8075240" cy="5069160"/>
          </a:xfrm>
        </p:spPr>
        <p:style>
          <a:lnRef idx="2">
            <a:schemeClr val="accent1"/>
          </a:lnRef>
          <a:fillRef idx="1">
            <a:schemeClr val="lt1"/>
          </a:fillRef>
          <a:effectRef idx="0">
            <a:schemeClr val="accent1"/>
          </a:effectRef>
          <a:fontRef idx="minor">
            <a:schemeClr val="dk1"/>
          </a:fontRef>
        </p:style>
        <p:txBody>
          <a:bodyPr tIns="182880" rIns="182880">
            <a:noAutofit/>
          </a:bodyPr>
          <a:lstStyle/>
          <a:p>
            <a:pPr marL="0" indent="0" algn="r" rtl="1">
              <a:buNone/>
            </a:pPr>
            <a:r>
              <a:rPr lang="fa-IR" sz="2800" dirty="0">
                <a:solidFill>
                  <a:srgbClr val="C00000"/>
                </a:solidFill>
              </a:rPr>
              <a:t>چنـانچه پس از 10-5 بار تهویه با فشار 20 سانتیمتر آب، ضربان قلب و اکسیمتری بهبود نیابند:</a:t>
            </a:r>
          </a:p>
          <a:p>
            <a:pPr algn="r" rtl="1"/>
            <a:r>
              <a:rPr lang="fa-IR" sz="2800" dirty="0">
                <a:solidFill>
                  <a:schemeClr val="tx1"/>
                </a:solidFill>
              </a:rPr>
              <a:t>با هـر بار تهویه، حرکت قفسه سینه را بنگرید، </a:t>
            </a:r>
            <a:r>
              <a:rPr lang="fa-IR" sz="2800" dirty="0">
                <a:solidFill>
                  <a:srgbClr val="C00000"/>
                </a:solidFill>
              </a:rPr>
              <a:t>و</a:t>
            </a:r>
          </a:p>
          <a:p>
            <a:pPr algn="r" rtl="1"/>
            <a:r>
              <a:rPr lang="fa-IR" sz="2800" dirty="0">
                <a:solidFill>
                  <a:schemeClr val="tx1"/>
                </a:solidFill>
              </a:rPr>
              <a:t>از دستیار خود بخواهید که صداهای ریه را در دو طرف گوش کند</a:t>
            </a:r>
            <a:r>
              <a:rPr lang="fa-IR" sz="2800" dirty="0" smtClean="0">
                <a:solidFill>
                  <a:schemeClr val="tx1"/>
                </a:solidFill>
              </a:rPr>
              <a:t>.</a:t>
            </a:r>
          </a:p>
          <a:p>
            <a:pPr algn="r" rtl="1"/>
            <a:r>
              <a:rPr lang="fa-IR" sz="2800" dirty="0" smtClean="0">
                <a:solidFill>
                  <a:schemeClr val="tx1"/>
                </a:solidFill>
              </a:rPr>
              <a:t>در صورت تهویه ناموفق گام های اصلاحی را انجام دهید</a:t>
            </a:r>
            <a:endParaRPr lang="fa-IR" sz="2800" dirty="0">
              <a:solidFill>
                <a:schemeClr val="tx1"/>
              </a:solidFill>
            </a:endParaRPr>
          </a:p>
          <a:p>
            <a:pPr marL="0" indent="0" algn="r" rtl="1">
              <a:buNone/>
            </a:pPr>
            <a:endParaRPr lang="fa-IR" sz="3400" b="1" dirty="0">
              <a:solidFill>
                <a:schemeClr val="tx1"/>
              </a:solidFill>
              <a:cs typeface="B Nazanin" panose="00000400000000000000" pitchFamily="2" charset="-78"/>
            </a:endParaRPr>
          </a:p>
          <a:p>
            <a:pPr marL="0" indent="0">
              <a:buClr>
                <a:srgbClr val="FF0000"/>
              </a:buClr>
              <a:buNone/>
            </a:pPr>
            <a:endParaRPr lang="en-US" sz="3600" b="1" dirty="0">
              <a:solidFill>
                <a:srgbClr val="C00000"/>
              </a:solidFill>
              <a:cs typeface="B Nazanin" panose="00000400000000000000" pitchFamily="2" charset="-78"/>
            </a:endParaRPr>
          </a:p>
          <a:p>
            <a:pPr marL="0" indent="0" algn="r" rtl="1">
              <a:buNone/>
            </a:pPr>
            <a:r>
              <a:rPr lang="en-US" sz="3400" b="1" dirty="0">
                <a:solidFill>
                  <a:srgbClr val="C00000"/>
                </a:solidFill>
                <a:cs typeface="B Nazanin" panose="00000400000000000000" pitchFamily="2" charset="-78"/>
              </a:rPr>
              <a:t> </a:t>
            </a:r>
            <a:endParaRPr lang="en-US" sz="3400" dirty="0">
              <a:solidFill>
                <a:schemeClr val="tx1"/>
              </a:solidFill>
              <a:cs typeface="B Nazanin" panose="00000400000000000000" pitchFamily="2" charset="-78"/>
            </a:endParaRPr>
          </a:p>
          <a:p>
            <a:pPr marL="0" indent="0">
              <a:buNone/>
            </a:pPr>
            <a:endParaRPr lang="en-US" sz="3400" b="1" dirty="0">
              <a:cs typeface="B Nazanin" panose="00000400000000000000" pitchFamily="2" charset="-78"/>
            </a:endParaRPr>
          </a:p>
        </p:txBody>
      </p:sp>
    </p:spTree>
    <p:extLst>
      <p:ext uri="{BB962C8B-B14F-4D97-AF65-F5344CB8AC3E}">
        <p14:creationId xmlns:p14="http://schemas.microsoft.com/office/powerpoint/2010/main" val="119461233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06496114"/>
              </p:ext>
            </p:extLst>
          </p:nvPr>
        </p:nvGraphicFramePr>
        <p:xfrm>
          <a:off x="457200" y="1124744"/>
          <a:ext cx="8229600" cy="5120640"/>
        </p:xfrm>
        <a:graphic>
          <a:graphicData uri="http://schemas.openxmlformats.org/drawingml/2006/table">
            <a:tbl>
              <a:tblPr firstRow="1" bandRow="1">
                <a:tableStyleId>{5C22544A-7EE6-4342-B048-85BDC9FD1C3A}</a:tableStyleId>
              </a:tblPr>
              <a:tblGrid>
                <a:gridCol w="514400">
                  <a:extLst>
                    <a:ext uri="{9D8B030D-6E8A-4147-A177-3AD203B41FA5}">
                      <a16:colId xmlns:a16="http://schemas.microsoft.com/office/drawing/2014/main" xmlns="" val="20000"/>
                    </a:ext>
                  </a:extLst>
                </a:gridCol>
                <a:gridCol w="2664296">
                  <a:extLst>
                    <a:ext uri="{9D8B030D-6E8A-4147-A177-3AD203B41FA5}">
                      <a16:colId xmlns:a16="http://schemas.microsoft.com/office/drawing/2014/main" xmlns="" val="20001"/>
                    </a:ext>
                  </a:extLst>
                </a:gridCol>
                <a:gridCol w="5050904">
                  <a:extLst>
                    <a:ext uri="{9D8B030D-6E8A-4147-A177-3AD203B41FA5}">
                      <a16:colId xmlns:a16="http://schemas.microsoft.com/office/drawing/2014/main" xmlns="" val="20002"/>
                    </a:ext>
                  </a:extLst>
                </a:gridCol>
              </a:tblGrid>
              <a:tr h="370840">
                <a:tc>
                  <a:txBody>
                    <a:bodyPr/>
                    <a:lstStyle/>
                    <a:p>
                      <a:endParaRPr lang="en-US" sz="1800" b="1" dirty="0"/>
                    </a:p>
                  </a:txBody>
                  <a:tcPr/>
                </a:tc>
                <a:tc>
                  <a:txBody>
                    <a:bodyPr/>
                    <a:lstStyle/>
                    <a:p>
                      <a:pPr algn="ctr"/>
                      <a:r>
                        <a:rPr lang="fa-IR" sz="2400" b="1" dirty="0">
                          <a:cs typeface="B Nazanin" panose="00000400000000000000" pitchFamily="2" charset="-78"/>
                        </a:rPr>
                        <a:t>گام های اصلاحی</a:t>
                      </a:r>
                      <a:endParaRPr lang="en-US" sz="2400" b="1" dirty="0">
                        <a:cs typeface="B Nazanin" panose="00000400000000000000" pitchFamily="2" charset="-78"/>
                      </a:endParaRPr>
                    </a:p>
                  </a:txBody>
                  <a:tcPr/>
                </a:tc>
                <a:tc>
                  <a:txBody>
                    <a:bodyPr/>
                    <a:lstStyle/>
                    <a:p>
                      <a:pPr algn="ctr"/>
                      <a:r>
                        <a:rPr lang="fa-IR" sz="2400" b="1" dirty="0">
                          <a:cs typeface="B Nazanin" panose="00000400000000000000" pitchFamily="2" charset="-78"/>
                        </a:rPr>
                        <a:t>اقدام</a:t>
                      </a:r>
                      <a:endParaRPr lang="en-US" sz="2400" b="1" dirty="0">
                        <a:cs typeface="B Nazanin" panose="00000400000000000000" pitchFamily="2" charset="-78"/>
                      </a:endParaRPr>
                    </a:p>
                  </a:txBody>
                  <a:tcPr/>
                </a:tc>
                <a:extLst>
                  <a:ext uri="{0D108BD9-81ED-4DB2-BD59-A6C34878D82A}">
                    <a16:rowId xmlns:a16="http://schemas.microsoft.com/office/drawing/2014/main" xmlns="" val="10000"/>
                  </a:ext>
                </a:extLst>
              </a:tr>
              <a:tr h="370840">
                <a:tc>
                  <a:txBody>
                    <a:bodyPr/>
                    <a:lstStyle/>
                    <a:p>
                      <a:r>
                        <a:rPr lang="en-US" sz="1800" b="1" dirty="0"/>
                        <a:t>M</a:t>
                      </a:r>
                    </a:p>
                  </a:txBody>
                  <a:tcPr/>
                </a:tc>
                <a:tc>
                  <a:txBody>
                    <a:bodyPr/>
                    <a:lstStyle/>
                    <a:p>
                      <a:r>
                        <a:rPr lang="en-US" sz="1800" b="1" dirty="0"/>
                        <a:t>Mask adjustment</a:t>
                      </a:r>
                      <a:endParaRPr lang="fa-IR" sz="1800" b="1" dirty="0"/>
                    </a:p>
                    <a:p>
                      <a:pPr algn="r" rtl="1"/>
                      <a:r>
                        <a:rPr lang="fa-IR" sz="1800" b="1" dirty="0">
                          <a:solidFill>
                            <a:schemeClr val="tx1"/>
                          </a:solidFill>
                          <a:cs typeface="B Nazanin" panose="00000400000000000000" pitchFamily="2" charset="-78"/>
                        </a:rPr>
                        <a:t>جا به جا کردن ماسک </a:t>
                      </a:r>
                      <a:endParaRPr lang="en-US" sz="1800" b="1" dirty="0">
                        <a:solidFill>
                          <a:schemeClr val="tx1"/>
                        </a:solidFill>
                        <a:cs typeface="B Nazanin" panose="00000400000000000000" pitchFamily="2" charset="-78"/>
                      </a:endParaRPr>
                    </a:p>
                  </a:txBody>
                  <a:tcPr/>
                </a:tc>
                <a:tc>
                  <a:txBody>
                    <a:bodyPr/>
                    <a:lstStyle/>
                    <a:p>
                      <a:pPr algn="r" rtl="1"/>
                      <a:r>
                        <a:rPr lang="fa-IR" sz="1800" b="1" dirty="0">
                          <a:cs typeface="B Nazanin" panose="00000400000000000000" pitchFamily="2" charset="-78"/>
                        </a:rPr>
                        <a:t>اطمینان حاصل نمایید که ماسک به خوبی روی صورت قرار گرفته باشد.</a:t>
                      </a:r>
                      <a:endParaRPr lang="en-US" sz="1800" b="1" dirty="0">
                        <a:cs typeface="B Nazanin" panose="00000400000000000000" pitchFamily="2" charset="-78"/>
                      </a:endParaRPr>
                    </a:p>
                  </a:txBody>
                  <a:tcPr/>
                </a:tc>
                <a:extLst>
                  <a:ext uri="{0D108BD9-81ED-4DB2-BD59-A6C34878D82A}">
                    <a16:rowId xmlns:a16="http://schemas.microsoft.com/office/drawing/2014/main" xmlns="" val="10001"/>
                  </a:ext>
                </a:extLst>
              </a:tr>
              <a:tr h="295032">
                <a:tc>
                  <a:txBody>
                    <a:bodyPr/>
                    <a:lstStyle/>
                    <a:p>
                      <a:r>
                        <a:rPr lang="en-US" sz="1800" b="1" dirty="0"/>
                        <a:t>R</a:t>
                      </a:r>
                    </a:p>
                  </a:txBody>
                  <a:tcPr/>
                </a:tc>
                <a:tc>
                  <a:txBody>
                    <a:bodyPr/>
                    <a:lstStyle/>
                    <a:p>
                      <a:r>
                        <a:rPr lang="en-US" sz="1800" b="1" dirty="0"/>
                        <a:t>Reposition airway</a:t>
                      </a:r>
                      <a:endParaRPr lang="fa-IR" sz="1800" b="1" dirty="0"/>
                    </a:p>
                    <a:p>
                      <a:pPr algn="r" rtl="1"/>
                      <a:r>
                        <a:rPr lang="fa-IR" sz="1800" b="1" dirty="0">
                          <a:cs typeface="B Nazanin" panose="00000400000000000000" pitchFamily="2" charset="-78"/>
                        </a:rPr>
                        <a:t>تغییر وضعیت سر</a:t>
                      </a:r>
                      <a:endParaRPr lang="en-US" sz="1800" b="1" dirty="0">
                        <a:cs typeface="B Nazanin" panose="00000400000000000000" pitchFamily="2" charset="-78"/>
                      </a:endParaRPr>
                    </a:p>
                  </a:txBody>
                  <a:tcPr/>
                </a:tc>
                <a:tc>
                  <a:txBody>
                    <a:bodyPr/>
                    <a:lstStyle/>
                    <a:p>
                      <a:pPr algn="r" rtl="1"/>
                      <a:r>
                        <a:rPr lang="fa-IR" sz="1800" b="1" dirty="0">
                          <a:cs typeface="B Nazanin" panose="00000400000000000000" pitchFamily="2" charset="-78"/>
                        </a:rPr>
                        <a:t>سر را در وضعیت </a:t>
                      </a:r>
                      <a:r>
                        <a:rPr lang="fa-IR" sz="1800" b="1" i="1" dirty="0">
                          <a:solidFill>
                            <a:srgbClr val="C00000"/>
                          </a:solidFill>
                          <a:cs typeface="B Nazanin" panose="00000400000000000000" pitchFamily="2" charset="-78"/>
                        </a:rPr>
                        <a:t>بو کشیدن (متمایل</a:t>
                      </a:r>
                      <a:r>
                        <a:rPr lang="fa-IR" sz="1800" b="1" i="1" baseline="0" dirty="0">
                          <a:solidFill>
                            <a:srgbClr val="C00000"/>
                          </a:solidFill>
                          <a:cs typeface="B Nazanin" panose="00000400000000000000" pitchFamily="2" charset="-78"/>
                        </a:rPr>
                        <a:t> به عقب) </a:t>
                      </a:r>
                      <a:r>
                        <a:rPr lang="fa-IR" sz="1800" b="1" baseline="0" dirty="0">
                          <a:cs typeface="B Nazanin" panose="00000400000000000000" pitchFamily="2" charset="-78"/>
                        </a:rPr>
                        <a:t>قرار دهید.</a:t>
                      </a:r>
                      <a:endParaRPr lang="en-US" sz="1800" b="1" dirty="0">
                        <a:cs typeface="B Nazanin" panose="00000400000000000000" pitchFamily="2" charset="-78"/>
                      </a:endParaRPr>
                    </a:p>
                  </a:txBody>
                  <a:tcPr/>
                </a:tc>
                <a:extLst>
                  <a:ext uri="{0D108BD9-81ED-4DB2-BD59-A6C34878D82A}">
                    <a16:rowId xmlns:a16="http://schemas.microsoft.com/office/drawing/2014/main" xmlns="" val="10002"/>
                  </a:ext>
                </a:extLst>
              </a:tr>
              <a:tr h="391800">
                <a:tc>
                  <a:txBody>
                    <a:bodyPr/>
                    <a:lstStyle/>
                    <a:p>
                      <a:r>
                        <a:rPr lang="en-US" sz="1800" b="1" dirty="0"/>
                        <a:t>S</a:t>
                      </a:r>
                    </a:p>
                  </a:txBody>
                  <a:tcPr/>
                </a:tc>
                <a:tc>
                  <a:txBody>
                    <a:bodyPr/>
                    <a:lstStyle/>
                    <a:p>
                      <a:r>
                        <a:rPr lang="en-US" sz="1800" b="1" dirty="0"/>
                        <a:t>Suction mouth and nose</a:t>
                      </a:r>
                      <a:endParaRPr lang="fa-IR" sz="1800" b="1" dirty="0">
                        <a:cs typeface="B Nazanin" panose="00000400000000000000" pitchFamily="2" charset="-78"/>
                      </a:endParaRPr>
                    </a:p>
                    <a:p>
                      <a:pPr algn="r" rtl="1"/>
                      <a:r>
                        <a:rPr lang="fa-IR" sz="1800" b="1" dirty="0">
                          <a:cs typeface="B Nazanin" panose="00000400000000000000" pitchFamily="2" charset="-78"/>
                        </a:rPr>
                        <a:t>ساکشن دهان و بینی</a:t>
                      </a:r>
                      <a:r>
                        <a:rPr lang="en-US" sz="1800" b="1" dirty="0"/>
                        <a:t> </a:t>
                      </a:r>
                    </a:p>
                  </a:txBody>
                  <a:tcPr/>
                </a:tc>
                <a:tc>
                  <a:txBody>
                    <a:bodyPr/>
                    <a:lstStyle/>
                    <a:p>
                      <a:pPr algn="r" rtl="1"/>
                      <a:r>
                        <a:rPr lang="fa-IR" sz="1800" b="1" dirty="0">
                          <a:cs typeface="B Nazanin" panose="00000400000000000000" pitchFamily="2" charset="-78"/>
                        </a:rPr>
                        <a:t>از نبود ترشح در راه های هوایی مطمئن</a:t>
                      </a:r>
                      <a:r>
                        <a:rPr lang="fa-IR" sz="1800" b="1" baseline="0" dirty="0">
                          <a:cs typeface="B Nazanin" panose="00000400000000000000" pitchFamily="2" charset="-78"/>
                        </a:rPr>
                        <a:t> شوید. در صورت لزوم ساکشن انجام دهید.</a:t>
                      </a:r>
                      <a:endParaRPr lang="en-US" sz="1800" b="1" dirty="0">
                        <a:cs typeface="B Nazanin" panose="00000400000000000000" pitchFamily="2" charset="-78"/>
                      </a:endParaRPr>
                    </a:p>
                  </a:txBody>
                  <a:tcPr/>
                </a:tc>
                <a:extLst>
                  <a:ext uri="{0D108BD9-81ED-4DB2-BD59-A6C34878D82A}">
                    <a16:rowId xmlns:a16="http://schemas.microsoft.com/office/drawing/2014/main" xmlns="" val="10003"/>
                  </a:ext>
                </a:extLst>
              </a:tr>
              <a:tr h="370840">
                <a:tc>
                  <a:txBody>
                    <a:bodyPr/>
                    <a:lstStyle/>
                    <a:p>
                      <a:r>
                        <a:rPr lang="en-US" sz="1800" b="1" dirty="0"/>
                        <a:t>O</a:t>
                      </a:r>
                    </a:p>
                  </a:txBody>
                  <a:tcPr/>
                </a:tc>
                <a:tc>
                  <a:txBody>
                    <a:bodyPr/>
                    <a:lstStyle/>
                    <a:p>
                      <a:r>
                        <a:rPr lang="en-US" sz="1800" b="1" dirty="0"/>
                        <a:t>Open mouth</a:t>
                      </a:r>
                      <a:endParaRPr lang="fa-IR" sz="1800" b="1" dirty="0">
                        <a:cs typeface="B Nazanin" panose="00000400000000000000" pitchFamily="2" charset="-78"/>
                      </a:endParaRPr>
                    </a:p>
                    <a:p>
                      <a:pPr algn="r" rtl="1"/>
                      <a:r>
                        <a:rPr lang="fa-IR" sz="1800" b="1" dirty="0">
                          <a:cs typeface="B Nazanin" panose="00000400000000000000" pitchFamily="2" charset="-78"/>
                        </a:rPr>
                        <a:t>تهویه با دهان باز</a:t>
                      </a:r>
                      <a:endParaRPr lang="en-US" sz="1800" b="1" dirty="0">
                        <a:cs typeface="B Nazanin" panose="00000400000000000000" pitchFamily="2" charset="-78"/>
                      </a:endParaRPr>
                    </a:p>
                  </a:txBody>
                  <a:tcPr/>
                </a:tc>
                <a:tc>
                  <a:txBody>
                    <a:bodyPr/>
                    <a:lstStyle/>
                    <a:p>
                      <a:pPr algn="r" rtl="1"/>
                      <a:r>
                        <a:rPr lang="fa-IR" sz="1800" b="1" dirty="0">
                          <a:cs typeface="B Nazanin" panose="00000400000000000000" pitchFamily="2" charset="-78"/>
                        </a:rPr>
                        <a:t>نوزاد را با دهان باز تهویه نمایید و فک تحتانی را به جلو و بالا برانید.</a:t>
                      </a:r>
                      <a:endParaRPr lang="en-US" sz="1800" b="1" dirty="0">
                        <a:cs typeface="B Nazanin" panose="00000400000000000000" pitchFamily="2" charset="-78"/>
                      </a:endParaRPr>
                    </a:p>
                  </a:txBody>
                  <a:tcPr/>
                </a:tc>
                <a:extLst>
                  <a:ext uri="{0D108BD9-81ED-4DB2-BD59-A6C34878D82A}">
                    <a16:rowId xmlns:a16="http://schemas.microsoft.com/office/drawing/2014/main" xmlns="" val="10004"/>
                  </a:ext>
                </a:extLst>
              </a:tr>
              <a:tr h="370840">
                <a:tc>
                  <a:txBody>
                    <a:bodyPr/>
                    <a:lstStyle/>
                    <a:p>
                      <a:r>
                        <a:rPr lang="en-US" sz="1800" b="1" dirty="0"/>
                        <a:t>P</a:t>
                      </a:r>
                    </a:p>
                  </a:txBody>
                  <a:tcPr/>
                </a:tc>
                <a:tc>
                  <a:txBody>
                    <a:bodyPr/>
                    <a:lstStyle/>
                    <a:p>
                      <a:r>
                        <a:rPr lang="en-US" sz="1800" b="1" dirty="0"/>
                        <a:t>Pressure</a:t>
                      </a:r>
                      <a:r>
                        <a:rPr lang="en-US" sz="1800" b="1" baseline="0" dirty="0"/>
                        <a:t> increase</a:t>
                      </a:r>
                      <a:endParaRPr lang="fa-IR" sz="1800" b="1" baseline="0" dirty="0"/>
                    </a:p>
                    <a:p>
                      <a:pPr algn="r" rtl="1"/>
                      <a:r>
                        <a:rPr lang="fa-IR" sz="1800" b="1" baseline="0" dirty="0">
                          <a:cs typeface="B Nazanin" panose="00000400000000000000" pitchFamily="2" charset="-78"/>
                        </a:rPr>
                        <a:t>افزودن فشار</a:t>
                      </a:r>
                      <a:endParaRPr lang="en-US" sz="1800" b="1" dirty="0">
                        <a:cs typeface="B Nazanin" panose="00000400000000000000" pitchFamily="2" charset="-78"/>
                      </a:endParaRPr>
                    </a:p>
                  </a:txBody>
                  <a:tcPr/>
                </a:tc>
                <a:tc>
                  <a:txBody>
                    <a:bodyPr/>
                    <a:lstStyle/>
                    <a:p>
                      <a:pPr algn="r" rtl="1"/>
                      <a:r>
                        <a:rPr lang="fa-IR" sz="1800" b="1" dirty="0">
                          <a:cs typeface="B Nazanin" panose="00000400000000000000" pitchFamily="2" charset="-78"/>
                        </a:rPr>
                        <a:t>فشار تهویه را به تدریج افزایش دهید تا زمانی که صداهای ریه در دو طرف شنیده شود و با هر بار تهویه، حرکت قفسه سینه مشهود باشد.</a:t>
                      </a:r>
                      <a:endParaRPr lang="en-US" sz="1800" b="1" dirty="0">
                        <a:cs typeface="B Nazanin" panose="00000400000000000000" pitchFamily="2" charset="-78"/>
                      </a:endParaRPr>
                    </a:p>
                  </a:txBody>
                  <a:tcPr/>
                </a:tc>
                <a:extLst>
                  <a:ext uri="{0D108BD9-81ED-4DB2-BD59-A6C34878D82A}">
                    <a16:rowId xmlns:a16="http://schemas.microsoft.com/office/drawing/2014/main" xmlns="" val="10005"/>
                  </a:ext>
                </a:extLst>
              </a:tr>
              <a:tr h="370840">
                <a:tc>
                  <a:txBody>
                    <a:bodyPr/>
                    <a:lstStyle/>
                    <a:p>
                      <a:r>
                        <a:rPr lang="en-US" sz="1800" b="1" dirty="0"/>
                        <a:t>A</a:t>
                      </a:r>
                    </a:p>
                  </a:txBody>
                  <a:tcPr/>
                </a:tc>
                <a:tc>
                  <a:txBody>
                    <a:bodyPr/>
                    <a:lstStyle/>
                    <a:p>
                      <a:r>
                        <a:rPr lang="en-US" sz="1800" b="1" dirty="0"/>
                        <a:t>Airway alternative</a:t>
                      </a:r>
                      <a:endParaRPr lang="fa-IR" sz="1800" b="1" dirty="0"/>
                    </a:p>
                    <a:p>
                      <a:pPr algn="r" rtl="1"/>
                      <a:r>
                        <a:rPr lang="fa-IR" sz="1800" b="1" dirty="0">
                          <a:cs typeface="B Nazanin" panose="00000400000000000000" pitchFamily="2" charset="-78"/>
                        </a:rPr>
                        <a:t>راه هوایی جایگزین</a:t>
                      </a:r>
                      <a:endParaRPr lang="en-US" sz="1800" b="1" dirty="0">
                        <a:cs typeface="B Nazanin" panose="00000400000000000000" pitchFamily="2" charset="-78"/>
                      </a:endParaRPr>
                    </a:p>
                  </a:txBody>
                  <a:tcPr/>
                </a:tc>
                <a:tc>
                  <a:txBody>
                    <a:bodyPr/>
                    <a:lstStyle/>
                    <a:p>
                      <a:pPr algn="r" rtl="1"/>
                      <a:r>
                        <a:rPr lang="fa-IR" sz="1800" b="1" dirty="0">
                          <a:cs typeface="B Nazanin" panose="00000400000000000000" pitchFamily="2" charset="-78"/>
                        </a:rPr>
                        <a:t>لوله گذاری نای یا استفاده از ماسک حنجره</a:t>
                      </a:r>
                      <a:r>
                        <a:rPr lang="fa-IR" sz="1800" b="1" baseline="0" dirty="0">
                          <a:cs typeface="B Nazanin" panose="00000400000000000000" pitchFamily="2" charset="-78"/>
                        </a:rPr>
                        <a:t> ای را در نظر داشته باشید.</a:t>
                      </a:r>
                      <a:endParaRPr lang="en-US" sz="1800" b="1" dirty="0">
                        <a:cs typeface="B Nazanin" panose="00000400000000000000" pitchFamily="2" charset="-78"/>
                      </a:endParaRPr>
                    </a:p>
                  </a:txBody>
                  <a:tcPr/>
                </a:tc>
                <a:extLst>
                  <a:ext uri="{0D108BD9-81ED-4DB2-BD59-A6C34878D82A}">
                    <a16:rowId xmlns:a16="http://schemas.microsoft.com/office/drawing/2014/main" xmlns="" val="10006"/>
                  </a:ext>
                </a:extLst>
              </a:tr>
            </a:tbl>
          </a:graphicData>
        </a:graphic>
      </p:graphicFrame>
      <p:sp>
        <p:nvSpPr>
          <p:cNvPr id="3" name="Footer Placeholder 2"/>
          <p:cNvSpPr>
            <a:spLocks noGrp="1"/>
          </p:cNvSpPr>
          <p:nvPr>
            <p:ph type="ftr" sz="quarter" idx="11"/>
          </p:nvPr>
        </p:nvSpPr>
        <p:spPr>
          <a:xfrm>
            <a:off x="6588224" y="5733256"/>
            <a:ext cx="2880320" cy="365125"/>
          </a:xfrm>
        </p:spPr>
        <p:txBody>
          <a:bodyPr/>
          <a:lstStyle/>
          <a:p>
            <a:r>
              <a:rPr lang="fa-IR" sz="1800" b="1" dirty="0">
                <a:solidFill>
                  <a:srgbClr val="C00000"/>
                </a:solidFill>
                <a:cs typeface="B Nazanin" panose="00000400000000000000" pitchFamily="2" charset="-78"/>
              </a:rPr>
              <a:t>ادامه دارد ......</a:t>
            </a:r>
            <a:endParaRPr lang="en-GB" sz="1800" b="1" dirty="0">
              <a:solidFill>
                <a:srgbClr val="C00000"/>
              </a:solidFill>
              <a:cs typeface="B Nazanin" panose="00000400000000000000" pitchFamily="2" charset="-78"/>
            </a:endParaRPr>
          </a:p>
        </p:txBody>
      </p:sp>
    </p:spTree>
    <p:extLst>
      <p:ext uri="{BB962C8B-B14F-4D97-AF65-F5344CB8AC3E}">
        <p14:creationId xmlns:p14="http://schemas.microsoft.com/office/powerpoint/2010/main" val="296193918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96" y="1988840"/>
            <a:ext cx="8229600" cy="4104456"/>
          </a:xfrm>
          <a:noFill/>
          <a:ln>
            <a:noFill/>
          </a:ln>
        </p:spPr>
        <p:style>
          <a:lnRef idx="1">
            <a:schemeClr val="accent4"/>
          </a:lnRef>
          <a:fillRef idx="2">
            <a:schemeClr val="accent4"/>
          </a:fillRef>
          <a:effectRef idx="1">
            <a:schemeClr val="accent4"/>
          </a:effectRef>
          <a:fontRef idx="minor">
            <a:schemeClr val="dk1"/>
          </a:fontRef>
        </p:style>
        <p:txBody>
          <a:bodyPr tIns="0">
            <a:noAutofit/>
          </a:bodyPr>
          <a:lstStyle/>
          <a:p>
            <a:pPr marL="0" indent="0" algn="ctr" rtl="1">
              <a:buNone/>
            </a:pPr>
            <a:r>
              <a:rPr lang="fa-IR" sz="4000" b="1" dirty="0">
                <a:solidFill>
                  <a:schemeClr val="tx1"/>
                </a:solidFill>
                <a:cs typeface="B Nazanin" panose="00000400000000000000" pitchFamily="2" charset="-78"/>
              </a:rPr>
              <a:t>تهویه مؤثرتقریباً در تمام موارد احیای موفقیت آمیز،  نقش کلیدی دارد.</a:t>
            </a:r>
            <a:endParaRPr lang="en-US" sz="4000" b="1" dirty="0">
              <a:solidFill>
                <a:schemeClr val="tx1"/>
              </a:solidFill>
              <a:cs typeface="B Nazanin" panose="00000400000000000000" pitchFamily="2" charset="-78"/>
            </a:endParaRPr>
          </a:p>
        </p:txBody>
      </p:sp>
    </p:spTree>
    <p:extLst>
      <p:ext uri="{BB962C8B-B14F-4D97-AF65-F5344CB8AC3E}">
        <p14:creationId xmlns:p14="http://schemas.microsoft.com/office/powerpoint/2010/main" val="108288990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16832"/>
            <a:ext cx="8229600" cy="4608512"/>
          </a:xfrm>
        </p:spPr>
        <p:style>
          <a:lnRef idx="2">
            <a:schemeClr val="accent1"/>
          </a:lnRef>
          <a:fillRef idx="1">
            <a:schemeClr val="lt1"/>
          </a:fillRef>
          <a:effectRef idx="0">
            <a:schemeClr val="accent1"/>
          </a:effectRef>
          <a:fontRef idx="minor">
            <a:schemeClr val="dk1"/>
          </a:fontRef>
        </p:style>
        <p:txBody>
          <a:bodyPr tIns="182880" rIns="182880">
            <a:noAutofit/>
          </a:bodyPr>
          <a:lstStyle/>
          <a:p>
            <a:pPr marL="0" indent="0" algn="r" rtl="1">
              <a:buNone/>
            </a:pPr>
            <a:r>
              <a:rPr lang="fa-IR" sz="2800" b="1" dirty="0">
                <a:solidFill>
                  <a:srgbClr val="C00000"/>
                </a:solidFill>
                <a:cs typeface="B Nazanin" panose="00000400000000000000" pitchFamily="2" charset="-78"/>
              </a:rPr>
              <a:t>نشانه های </a:t>
            </a:r>
            <a:r>
              <a:rPr lang="en-US" sz="2800" b="1" dirty="0">
                <a:solidFill>
                  <a:srgbClr val="C00000"/>
                </a:solidFill>
                <a:cs typeface="B Nazanin" panose="00000400000000000000" pitchFamily="2" charset="-78"/>
              </a:rPr>
              <a:t>PPV</a:t>
            </a:r>
            <a:r>
              <a:rPr lang="fa-IR" sz="2800" b="1" dirty="0">
                <a:solidFill>
                  <a:srgbClr val="C00000"/>
                </a:solidFill>
                <a:cs typeface="B Nazanin" panose="00000400000000000000" pitchFamily="2" charset="-78"/>
              </a:rPr>
              <a:t> مؤثر، و شاخص های توقف </a:t>
            </a:r>
            <a:r>
              <a:rPr lang="en-US" sz="2800" b="1" dirty="0">
                <a:solidFill>
                  <a:srgbClr val="C00000"/>
                </a:solidFill>
                <a:cs typeface="B Nazanin" panose="00000400000000000000" pitchFamily="2" charset="-78"/>
              </a:rPr>
              <a:t>PPV</a:t>
            </a:r>
            <a:r>
              <a:rPr lang="fa-IR" sz="2800" b="1" dirty="0">
                <a:solidFill>
                  <a:srgbClr val="C00000"/>
                </a:solidFill>
                <a:cs typeface="B Nazanin" panose="00000400000000000000" pitchFamily="2" charset="-78"/>
              </a:rPr>
              <a:t> و قطع اکسیژن مکمل عبارتند از:</a:t>
            </a:r>
            <a:endParaRPr lang="en-US" sz="2800" b="1" dirty="0">
              <a:solidFill>
                <a:srgbClr val="C00000"/>
              </a:solidFill>
              <a:cs typeface="B Nazanin" panose="00000400000000000000" pitchFamily="2" charset="-78"/>
            </a:endParaRPr>
          </a:p>
          <a:p>
            <a:pPr marL="0" indent="0" algn="ctr">
              <a:buNone/>
            </a:pPr>
            <a:endParaRPr lang="en-US" sz="2800" b="1" dirty="0">
              <a:solidFill>
                <a:srgbClr val="C00000"/>
              </a:solidFill>
              <a:cs typeface="B Nazanin" panose="00000400000000000000" pitchFamily="2" charset="-78"/>
            </a:endParaRPr>
          </a:p>
          <a:p>
            <a:pPr algn="r" rtl="1">
              <a:buClr>
                <a:srgbClr val="FF0000"/>
              </a:buClr>
              <a:buFont typeface="Wingdings" pitchFamily="2" charset="2"/>
              <a:buChar char="§"/>
            </a:pPr>
            <a:r>
              <a:rPr lang="fa-IR" sz="2800" b="1" dirty="0">
                <a:cs typeface="B Nazanin" panose="00000400000000000000" pitchFamily="2" charset="-78"/>
              </a:rPr>
              <a:t>پایداری ضربان قلب بالای 100/ دقیقه</a:t>
            </a:r>
          </a:p>
          <a:p>
            <a:pPr algn="r" rtl="1">
              <a:buClr>
                <a:srgbClr val="FF0000"/>
              </a:buClr>
              <a:buFont typeface="Wingdings" pitchFamily="2" charset="2"/>
              <a:buChar char="§"/>
            </a:pPr>
            <a:r>
              <a:rPr lang="fa-IR" sz="2800" b="1" dirty="0">
                <a:cs typeface="B Nazanin" panose="00000400000000000000" pitchFamily="2" charset="-78"/>
              </a:rPr>
              <a:t>پایداری تنفس خود به خود</a:t>
            </a:r>
          </a:p>
          <a:p>
            <a:pPr algn="r" rtl="1">
              <a:buClr>
                <a:srgbClr val="FF0000"/>
              </a:buClr>
              <a:buFont typeface="Wingdings" pitchFamily="2" charset="2"/>
              <a:buChar char="§"/>
            </a:pPr>
            <a:r>
              <a:rPr lang="fa-IR" sz="2800" b="1" dirty="0">
                <a:cs typeface="B Nazanin" panose="00000400000000000000" pitchFamily="2" charset="-78"/>
              </a:rPr>
              <a:t>بهبود</a:t>
            </a:r>
            <a:r>
              <a:rPr lang="fa-IR" sz="2800" dirty="0">
                <a:cs typeface="B Nazanin" panose="00000400000000000000" pitchFamily="2" charset="-78"/>
              </a:rPr>
              <a:t> </a:t>
            </a:r>
            <a:r>
              <a:rPr lang="en-US" sz="4000" dirty="0" smtClean="0">
                <a:cs typeface="B Nazanin" panose="00000400000000000000" pitchFamily="2" charset="-78"/>
              </a:rPr>
              <a:t>Spo</a:t>
            </a:r>
            <a:r>
              <a:rPr lang="en-US" sz="4000" baseline="-25000" dirty="0" smtClean="0">
                <a:cs typeface="B Nazanin" panose="00000400000000000000" pitchFamily="2" charset="-78"/>
              </a:rPr>
              <a:t>2</a:t>
            </a:r>
            <a:endParaRPr lang="fa-IR" sz="4000" baseline="-25000" dirty="0" smtClean="0">
              <a:cs typeface="B Nazanin" panose="00000400000000000000" pitchFamily="2" charset="-78"/>
            </a:endParaRPr>
          </a:p>
          <a:p>
            <a:pPr marL="0" indent="0" algn="r" rtl="1">
              <a:buNone/>
            </a:pPr>
            <a:r>
              <a:rPr lang="fa-IR" dirty="0">
                <a:solidFill>
                  <a:schemeClr val="tx1"/>
                </a:solidFill>
              </a:rPr>
              <a:t>هنگامی که ضـربان قلب بـه بالای 60/دقیقه رسید، غلظت اکسیژن دریافتی را </a:t>
            </a:r>
            <a:r>
              <a:rPr lang="fa-IR" dirty="0">
                <a:solidFill>
                  <a:srgbClr val="C00000"/>
                </a:solidFill>
              </a:rPr>
              <a:t>تعدیل</a:t>
            </a:r>
            <a:r>
              <a:rPr lang="fa-IR" dirty="0">
                <a:solidFill>
                  <a:schemeClr val="tx1"/>
                </a:solidFill>
              </a:rPr>
              <a:t> نمایید تا به </a:t>
            </a:r>
            <a:r>
              <a:rPr lang="en-US" dirty="0">
                <a:solidFill>
                  <a:schemeClr val="tx1"/>
                </a:solidFill>
              </a:rPr>
              <a:t>Spo</a:t>
            </a:r>
            <a:r>
              <a:rPr lang="en-US" baseline="-25000" dirty="0">
                <a:solidFill>
                  <a:schemeClr val="tx1"/>
                </a:solidFill>
              </a:rPr>
              <a:t>2</a:t>
            </a:r>
            <a:r>
              <a:rPr lang="fa-IR" dirty="0">
                <a:solidFill>
                  <a:schemeClr val="tx1"/>
                </a:solidFill>
              </a:rPr>
              <a:t> هدف برسید.</a:t>
            </a:r>
            <a:endParaRPr lang="en-GB" dirty="0">
              <a:solidFill>
                <a:schemeClr val="tx1"/>
              </a:solidFill>
            </a:endParaRPr>
          </a:p>
          <a:p>
            <a:pPr marL="0" indent="0" algn="r" rtl="1">
              <a:buNone/>
            </a:pPr>
            <a:endParaRPr lang="fa-IR" sz="4000" baseline="-25000" dirty="0">
              <a:solidFill>
                <a:srgbClr val="C00000"/>
              </a:solidFill>
              <a:cs typeface="B Nazanin" panose="00000400000000000000" pitchFamily="2" charset="-78"/>
            </a:endParaRPr>
          </a:p>
          <a:p>
            <a:pPr marL="0" indent="0" algn="r" rtl="1">
              <a:buNone/>
            </a:pPr>
            <a:endParaRPr lang="fa-IR" sz="4000" baseline="-25000" dirty="0" smtClean="0">
              <a:solidFill>
                <a:srgbClr val="C00000"/>
              </a:solidFill>
              <a:cs typeface="B Nazanin" panose="00000400000000000000" pitchFamily="2" charset="-78"/>
            </a:endParaRPr>
          </a:p>
          <a:p>
            <a:pPr marL="0" indent="0" algn="r" rtl="1">
              <a:buNone/>
            </a:pPr>
            <a:r>
              <a:rPr lang="en-US" sz="4000" dirty="0" smtClean="0">
                <a:solidFill>
                  <a:srgbClr val="C00000"/>
                </a:solidFill>
                <a:cs typeface="B Nazanin" panose="00000400000000000000" pitchFamily="2" charset="-78"/>
              </a:rPr>
              <a:t>                                                   </a:t>
            </a:r>
            <a:endParaRPr lang="en-US" sz="4000" dirty="0">
              <a:solidFill>
                <a:srgbClr val="C00000"/>
              </a:solidFill>
              <a:cs typeface="B Nazanin" panose="00000400000000000000" pitchFamily="2" charset="-78"/>
            </a:endParaRPr>
          </a:p>
        </p:txBody>
      </p:sp>
      <p:sp>
        <p:nvSpPr>
          <p:cNvPr id="5" name="Title 1"/>
          <p:cNvSpPr>
            <a:spLocks noGrp="1"/>
          </p:cNvSpPr>
          <p:nvPr>
            <p:ph type="title"/>
          </p:nvPr>
        </p:nvSpPr>
        <p:spPr>
          <a:xfrm>
            <a:off x="457200" y="274638"/>
            <a:ext cx="8229600" cy="1143000"/>
          </a:xfrm>
          <a:ln>
            <a:noFill/>
          </a:ln>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پس از بهبودی، چه هنگام </a:t>
            </a: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PPV</a:t>
            </a:r>
            <a:r>
              <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 را متوقف می نماییم؟</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368605169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56990"/>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fa-IR"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چنانچه نوزاد بهبود نیابد چه باید کرد؟</a:t>
            </a:r>
            <a:endParaRPr lang="en-GB"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tIns="182880" rIns="182880">
            <a:noAutofit/>
          </a:bodyPr>
          <a:lstStyle/>
          <a:p>
            <a:pPr algn="r" rtl="1">
              <a:buClr>
                <a:srgbClr val="FF0000"/>
              </a:buClr>
              <a:buNone/>
            </a:pPr>
            <a:r>
              <a:rPr lang="fa-IR" sz="2800" dirty="0">
                <a:solidFill>
                  <a:srgbClr val="C00000"/>
                </a:solidFill>
              </a:rPr>
              <a:t>تا این مرحله کارهای زیر را انجام داده اید:</a:t>
            </a:r>
            <a:endParaRPr lang="en-GB" sz="2800" dirty="0">
              <a:solidFill>
                <a:srgbClr val="C00000"/>
              </a:solidFill>
            </a:endParaRPr>
          </a:p>
          <a:p>
            <a:pPr algn="r" rtl="1">
              <a:buClr>
                <a:srgbClr val="FF0000"/>
              </a:buClr>
            </a:pPr>
            <a:r>
              <a:rPr lang="en-US" sz="2800" dirty="0"/>
              <a:t>PPV</a:t>
            </a:r>
            <a:r>
              <a:rPr lang="fa-IR" sz="2800" dirty="0"/>
              <a:t> را بـا فشار حدود 20 سانتیمتر آب و تعـداد 60-40/دقیقه اجرا کرده اید.</a:t>
            </a:r>
          </a:p>
          <a:p>
            <a:pPr algn="r" rtl="1">
              <a:buClr>
                <a:srgbClr val="FF0000"/>
              </a:buClr>
            </a:pPr>
            <a:r>
              <a:rPr lang="fa-IR" sz="2800" dirty="0"/>
              <a:t>فرد دیگری را برای کمک فرا خوانده اید.</a:t>
            </a:r>
          </a:p>
          <a:p>
            <a:pPr algn="r" rtl="1">
              <a:buClr>
                <a:srgbClr val="FF0000"/>
              </a:buClr>
            </a:pPr>
            <a:r>
              <a:rPr lang="fa-IR" sz="2800" dirty="0"/>
              <a:t>ضربان قلب، </a:t>
            </a:r>
            <a:r>
              <a:rPr lang="en-US" sz="2800" dirty="0"/>
              <a:t>Spo</a:t>
            </a:r>
            <a:r>
              <a:rPr lang="en-US" sz="2800" baseline="-25000" dirty="0"/>
              <a:t>2</a:t>
            </a:r>
            <a:r>
              <a:rPr lang="fa-IR" sz="2800" dirty="0"/>
              <a:t>، صداهای ریه، و حرکت قفسه سینه را کنترل کرده اید.</a:t>
            </a:r>
          </a:p>
          <a:p>
            <a:pPr algn="r" rtl="1">
              <a:buClr>
                <a:srgbClr val="FF0000"/>
              </a:buClr>
            </a:pPr>
            <a:r>
              <a:rPr lang="fa-IR" sz="2800" dirty="0"/>
              <a:t>سرانجام پس از 10-5 بـار تهویه بهبودی حاصل نشده است لذا گام های اصلاحی برای بهبود تهویه برداشته اید </a:t>
            </a:r>
            <a:r>
              <a:rPr lang="en-US" sz="2800" b="1" dirty="0">
                <a:solidFill>
                  <a:srgbClr val="C00000"/>
                </a:solidFill>
                <a:cs typeface="B Nazanin" panose="00000400000000000000" pitchFamily="2" charset="-78"/>
              </a:rPr>
              <a:t>(MR SOPA)</a:t>
            </a:r>
            <a:r>
              <a:rPr lang="fa-IR" sz="2800" b="1" dirty="0">
                <a:cs typeface="B Nazanin" panose="00000400000000000000" pitchFamily="2" charset="-78"/>
              </a:rPr>
              <a:t>.</a:t>
            </a:r>
          </a:p>
          <a:p>
            <a:pPr marL="0" indent="0">
              <a:buClr>
                <a:srgbClr val="FF0000"/>
              </a:buClr>
              <a:buNone/>
            </a:pPr>
            <a:endParaRPr lang="en-GB" sz="2800" b="1" dirty="0">
              <a:cs typeface="B Nazanin" panose="00000400000000000000" pitchFamily="2" charset="-78"/>
            </a:endParaRPr>
          </a:p>
          <a:p>
            <a:pPr marL="0" indent="0">
              <a:buClr>
                <a:srgbClr val="FF0000"/>
              </a:buClr>
              <a:buNone/>
            </a:pPr>
            <a:endParaRPr lang="en-GB" sz="2800" b="1" dirty="0">
              <a:solidFill>
                <a:srgbClr val="C00000"/>
              </a:solidFill>
              <a:cs typeface="B Nazanin" panose="00000400000000000000" pitchFamily="2" charset="-78"/>
            </a:endParaRPr>
          </a:p>
          <a:p>
            <a:pPr algn="r">
              <a:buClr>
                <a:srgbClr val="FF0000"/>
              </a:buClr>
              <a:buNone/>
            </a:pPr>
            <a:endParaRPr lang="en-GB" sz="2800" dirty="0">
              <a:solidFill>
                <a:srgbClr val="C00000"/>
              </a:solidFill>
              <a:cs typeface="B Nazanin" panose="00000400000000000000" pitchFamily="2" charset="-78"/>
            </a:endParaRPr>
          </a:p>
        </p:txBody>
      </p:sp>
      <p:sp>
        <p:nvSpPr>
          <p:cNvPr id="4" name="Footer Placeholder 3"/>
          <p:cNvSpPr>
            <a:spLocks noGrp="1"/>
          </p:cNvSpPr>
          <p:nvPr>
            <p:ph type="ftr" sz="quarter" idx="11"/>
          </p:nvPr>
        </p:nvSpPr>
        <p:spPr>
          <a:xfrm>
            <a:off x="6660232" y="6232227"/>
            <a:ext cx="2952328" cy="365125"/>
          </a:xfrm>
        </p:spPr>
        <p:txBody>
          <a:bodyPr/>
          <a:lstStyle/>
          <a:p>
            <a:r>
              <a:rPr lang="fa-IR" sz="1800" b="1" dirty="0">
                <a:solidFill>
                  <a:srgbClr val="FF0000"/>
                </a:solidFill>
                <a:cs typeface="B Nazanin" panose="00000400000000000000" pitchFamily="2" charset="-78"/>
              </a:rPr>
              <a:t>ادامه دارد ......</a:t>
            </a:r>
            <a:endParaRPr lang="en-GB" sz="1800"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16562601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5313" y="476672"/>
            <a:ext cx="8927097" cy="6048672"/>
          </a:xfrm>
          <a:prstGeom prst="rect">
            <a:avLst/>
          </a:prstGeom>
        </p:spPr>
      </p:pic>
      <p:sp>
        <p:nvSpPr>
          <p:cNvPr id="3" name="Oval 2"/>
          <p:cNvSpPr/>
          <p:nvPr/>
        </p:nvSpPr>
        <p:spPr>
          <a:xfrm>
            <a:off x="7596336" y="5852120"/>
            <a:ext cx="141845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در جنینی</a:t>
            </a:r>
            <a:endParaRPr lang="en-US" dirty="0"/>
          </a:p>
        </p:txBody>
      </p:sp>
    </p:spTree>
    <p:extLst>
      <p:ext uri="{BB962C8B-B14F-4D97-AF65-F5344CB8AC3E}">
        <p14:creationId xmlns:p14="http://schemas.microsoft.com/office/powerpoint/2010/main" val="218902988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43577186"/>
              </p:ext>
            </p:extLst>
          </p:nvPr>
        </p:nvGraphicFramePr>
        <p:xfrm>
          <a:off x="457200" y="1124744"/>
          <a:ext cx="8229600" cy="5120640"/>
        </p:xfrm>
        <a:graphic>
          <a:graphicData uri="http://schemas.openxmlformats.org/drawingml/2006/table">
            <a:tbl>
              <a:tblPr firstRow="1" bandRow="1">
                <a:tableStyleId>{5C22544A-7EE6-4342-B048-85BDC9FD1C3A}</a:tableStyleId>
              </a:tblPr>
              <a:tblGrid>
                <a:gridCol w="514400">
                  <a:extLst>
                    <a:ext uri="{9D8B030D-6E8A-4147-A177-3AD203B41FA5}">
                      <a16:colId xmlns:a16="http://schemas.microsoft.com/office/drawing/2014/main" xmlns="" val="20000"/>
                    </a:ext>
                  </a:extLst>
                </a:gridCol>
                <a:gridCol w="2664296">
                  <a:extLst>
                    <a:ext uri="{9D8B030D-6E8A-4147-A177-3AD203B41FA5}">
                      <a16:colId xmlns:a16="http://schemas.microsoft.com/office/drawing/2014/main" xmlns="" val="20001"/>
                    </a:ext>
                  </a:extLst>
                </a:gridCol>
                <a:gridCol w="5050904">
                  <a:extLst>
                    <a:ext uri="{9D8B030D-6E8A-4147-A177-3AD203B41FA5}">
                      <a16:colId xmlns:a16="http://schemas.microsoft.com/office/drawing/2014/main" xmlns="" val="20002"/>
                    </a:ext>
                  </a:extLst>
                </a:gridCol>
              </a:tblGrid>
              <a:tr h="370840">
                <a:tc>
                  <a:txBody>
                    <a:bodyPr/>
                    <a:lstStyle/>
                    <a:p>
                      <a:endParaRPr lang="en-US" sz="1800" b="1" dirty="0"/>
                    </a:p>
                  </a:txBody>
                  <a:tcPr/>
                </a:tc>
                <a:tc>
                  <a:txBody>
                    <a:bodyPr/>
                    <a:lstStyle/>
                    <a:p>
                      <a:pPr algn="ctr"/>
                      <a:r>
                        <a:rPr lang="fa-IR" sz="2400" b="1" dirty="0">
                          <a:cs typeface="B Nazanin" panose="00000400000000000000" pitchFamily="2" charset="-78"/>
                        </a:rPr>
                        <a:t>گام های اصلاحی</a:t>
                      </a:r>
                      <a:endParaRPr lang="en-US" sz="2400" b="1" dirty="0">
                        <a:cs typeface="B Nazanin" panose="00000400000000000000" pitchFamily="2" charset="-78"/>
                      </a:endParaRPr>
                    </a:p>
                  </a:txBody>
                  <a:tcPr/>
                </a:tc>
                <a:tc>
                  <a:txBody>
                    <a:bodyPr/>
                    <a:lstStyle/>
                    <a:p>
                      <a:pPr algn="ctr"/>
                      <a:r>
                        <a:rPr lang="fa-IR" sz="2400" b="1" dirty="0">
                          <a:cs typeface="B Nazanin" panose="00000400000000000000" pitchFamily="2" charset="-78"/>
                        </a:rPr>
                        <a:t>اقدام</a:t>
                      </a:r>
                      <a:endParaRPr lang="en-US" sz="2400" b="1" dirty="0">
                        <a:cs typeface="B Nazanin" panose="00000400000000000000" pitchFamily="2" charset="-78"/>
                      </a:endParaRPr>
                    </a:p>
                  </a:txBody>
                  <a:tcPr/>
                </a:tc>
                <a:extLst>
                  <a:ext uri="{0D108BD9-81ED-4DB2-BD59-A6C34878D82A}">
                    <a16:rowId xmlns:a16="http://schemas.microsoft.com/office/drawing/2014/main" xmlns="" val="10000"/>
                  </a:ext>
                </a:extLst>
              </a:tr>
              <a:tr h="370840">
                <a:tc>
                  <a:txBody>
                    <a:bodyPr/>
                    <a:lstStyle/>
                    <a:p>
                      <a:r>
                        <a:rPr lang="en-US" sz="1800" b="1" dirty="0"/>
                        <a:t>M</a:t>
                      </a:r>
                    </a:p>
                  </a:txBody>
                  <a:tcPr/>
                </a:tc>
                <a:tc>
                  <a:txBody>
                    <a:bodyPr/>
                    <a:lstStyle/>
                    <a:p>
                      <a:r>
                        <a:rPr lang="en-US" sz="1800" b="1" dirty="0"/>
                        <a:t>Mask adjustment</a:t>
                      </a:r>
                      <a:endParaRPr lang="fa-IR" sz="1800" b="1" dirty="0"/>
                    </a:p>
                    <a:p>
                      <a:pPr algn="r" rtl="1"/>
                      <a:r>
                        <a:rPr lang="fa-IR" sz="1800" b="1" dirty="0">
                          <a:solidFill>
                            <a:schemeClr val="tx1"/>
                          </a:solidFill>
                          <a:cs typeface="B Nazanin" panose="00000400000000000000" pitchFamily="2" charset="-78"/>
                        </a:rPr>
                        <a:t>جا به جا کردن ماسک </a:t>
                      </a:r>
                      <a:endParaRPr lang="en-US" sz="1800" b="1" dirty="0">
                        <a:solidFill>
                          <a:schemeClr val="tx1"/>
                        </a:solidFill>
                        <a:cs typeface="B Nazanin" panose="00000400000000000000" pitchFamily="2" charset="-78"/>
                      </a:endParaRPr>
                    </a:p>
                  </a:txBody>
                  <a:tcPr/>
                </a:tc>
                <a:tc>
                  <a:txBody>
                    <a:bodyPr/>
                    <a:lstStyle/>
                    <a:p>
                      <a:pPr algn="r" rtl="1"/>
                      <a:r>
                        <a:rPr lang="fa-IR" sz="1800" b="1" dirty="0">
                          <a:cs typeface="B Nazanin" panose="00000400000000000000" pitchFamily="2" charset="-78"/>
                        </a:rPr>
                        <a:t>اطمینان حاصل نمایید که ماسک به خوبی روی صورت قرار گرفته باشد.</a:t>
                      </a:r>
                      <a:endParaRPr lang="en-US" sz="1800" b="1" dirty="0">
                        <a:cs typeface="B Nazanin" panose="00000400000000000000" pitchFamily="2" charset="-78"/>
                      </a:endParaRPr>
                    </a:p>
                  </a:txBody>
                  <a:tcPr/>
                </a:tc>
                <a:extLst>
                  <a:ext uri="{0D108BD9-81ED-4DB2-BD59-A6C34878D82A}">
                    <a16:rowId xmlns:a16="http://schemas.microsoft.com/office/drawing/2014/main" xmlns="" val="10001"/>
                  </a:ext>
                </a:extLst>
              </a:tr>
              <a:tr h="295032">
                <a:tc>
                  <a:txBody>
                    <a:bodyPr/>
                    <a:lstStyle/>
                    <a:p>
                      <a:r>
                        <a:rPr lang="en-US" sz="1800" b="1" dirty="0"/>
                        <a:t>R</a:t>
                      </a:r>
                    </a:p>
                  </a:txBody>
                  <a:tcPr/>
                </a:tc>
                <a:tc>
                  <a:txBody>
                    <a:bodyPr/>
                    <a:lstStyle/>
                    <a:p>
                      <a:r>
                        <a:rPr lang="en-US" sz="1800" b="1" dirty="0"/>
                        <a:t>Reposition airway</a:t>
                      </a:r>
                      <a:endParaRPr lang="fa-IR" sz="1800" b="1" dirty="0"/>
                    </a:p>
                    <a:p>
                      <a:pPr algn="r" rtl="1"/>
                      <a:r>
                        <a:rPr lang="fa-IR" sz="1800" b="1" dirty="0">
                          <a:cs typeface="B Nazanin" panose="00000400000000000000" pitchFamily="2" charset="-78"/>
                        </a:rPr>
                        <a:t>تغییر وضعیت سر</a:t>
                      </a:r>
                      <a:endParaRPr lang="en-US" sz="1800" b="1" dirty="0">
                        <a:cs typeface="B Nazanin" panose="00000400000000000000" pitchFamily="2" charset="-78"/>
                      </a:endParaRPr>
                    </a:p>
                  </a:txBody>
                  <a:tcPr/>
                </a:tc>
                <a:tc>
                  <a:txBody>
                    <a:bodyPr/>
                    <a:lstStyle/>
                    <a:p>
                      <a:pPr algn="r" rtl="1"/>
                      <a:r>
                        <a:rPr lang="fa-IR" sz="1800" b="1" dirty="0">
                          <a:cs typeface="B Nazanin" panose="00000400000000000000" pitchFamily="2" charset="-78"/>
                        </a:rPr>
                        <a:t>سر را در وضعیت </a:t>
                      </a:r>
                      <a:r>
                        <a:rPr lang="fa-IR" sz="1800" b="1" i="1" dirty="0">
                          <a:solidFill>
                            <a:srgbClr val="C00000"/>
                          </a:solidFill>
                          <a:cs typeface="B Nazanin" panose="00000400000000000000" pitchFamily="2" charset="-78"/>
                        </a:rPr>
                        <a:t>بو کشیدن (متمایل</a:t>
                      </a:r>
                      <a:r>
                        <a:rPr lang="fa-IR" sz="1800" b="1" i="1" baseline="0" dirty="0">
                          <a:solidFill>
                            <a:srgbClr val="C00000"/>
                          </a:solidFill>
                          <a:cs typeface="B Nazanin" panose="00000400000000000000" pitchFamily="2" charset="-78"/>
                        </a:rPr>
                        <a:t> به عقب) </a:t>
                      </a:r>
                      <a:r>
                        <a:rPr lang="fa-IR" sz="1800" b="1" baseline="0" dirty="0">
                          <a:cs typeface="B Nazanin" panose="00000400000000000000" pitchFamily="2" charset="-78"/>
                        </a:rPr>
                        <a:t>قرار دهید.</a:t>
                      </a:r>
                      <a:endParaRPr lang="en-US" sz="1800" b="1" dirty="0">
                        <a:cs typeface="B Nazanin" panose="00000400000000000000" pitchFamily="2" charset="-78"/>
                      </a:endParaRPr>
                    </a:p>
                  </a:txBody>
                  <a:tcPr/>
                </a:tc>
                <a:extLst>
                  <a:ext uri="{0D108BD9-81ED-4DB2-BD59-A6C34878D82A}">
                    <a16:rowId xmlns:a16="http://schemas.microsoft.com/office/drawing/2014/main" xmlns="" val="10002"/>
                  </a:ext>
                </a:extLst>
              </a:tr>
              <a:tr h="391800">
                <a:tc>
                  <a:txBody>
                    <a:bodyPr/>
                    <a:lstStyle/>
                    <a:p>
                      <a:r>
                        <a:rPr lang="en-US" sz="1800" b="1" dirty="0"/>
                        <a:t>S</a:t>
                      </a:r>
                    </a:p>
                  </a:txBody>
                  <a:tcPr/>
                </a:tc>
                <a:tc>
                  <a:txBody>
                    <a:bodyPr/>
                    <a:lstStyle/>
                    <a:p>
                      <a:r>
                        <a:rPr lang="en-US" sz="1800" b="1" dirty="0"/>
                        <a:t>Suction mouth and nose</a:t>
                      </a:r>
                      <a:endParaRPr lang="fa-IR" sz="1800" b="1" dirty="0">
                        <a:cs typeface="B Nazanin" panose="00000400000000000000" pitchFamily="2" charset="-78"/>
                      </a:endParaRPr>
                    </a:p>
                    <a:p>
                      <a:pPr algn="r" rtl="1"/>
                      <a:r>
                        <a:rPr lang="fa-IR" sz="1800" b="1" dirty="0">
                          <a:cs typeface="B Nazanin" panose="00000400000000000000" pitchFamily="2" charset="-78"/>
                        </a:rPr>
                        <a:t>ساکشن دهان و بینی</a:t>
                      </a:r>
                      <a:r>
                        <a:rPr lang="en-US" sz="1800" b="1" dirty="0"/>
                        <a:t> </a:t>
                      </a:r>
                    </a:p>
                  </a:txBody>
                  <a:tcPr/>
                </a:tc>
                <a:tc>
                  <a:txBody>
                    <a:bodyPr/>
                    <a:lstStyle/>
                    <a:p>
                      <a:pPr algn="r" rtl="1"/>
                      <a:r>
                        <a:rPr lang="fa-IR" sz="1800" b="1" dirty="0">
                          <a:cs typeface="B Nazanin" panose="00000400000000000000" pitchFamily="2" charset="-78"/>
                        </a:rPr>
                        <a:t>از نبود ترشح در راه های هوایی مطمئن</a:t>
                      </a:r>
                      <a:r>
                        <a:rPr lang="fa-IR" sz="1800" b="1" baseline="0" dirty="0">
                          <a:cs typeface="B Nazanin" panose="00000400000000000000" pitchFamily="2" charset="-78"/>
                        </a:rPr>
                        <a:t> شوید. در صورت لزوم ساکشن انجام دهید.</a:t>
                      </a:r>
                      <a:endParaRPr lang="en-US" sz="1800" b="1" dirty="0">
                        <a:cs typeface="B Nazanin" panose="00000400000000000000" pitchFamily="2" charset="-78"/>
                      </a:endParaRPr>
                    </a:p>
                  </a:txBody>
                  <a:tcPr/>
                </a:tc>
                <a:extLst>
                  <a:ext uri="{0D108BD9-81ED-4DB2-BD59-A6C34878D82A}">
                    <a16:rowId xmlns:a16="http://schemas.microsoft.com/office/drawing/2014/main" xmlns="" val="10003"/>
                  </a:ext>
                </a:extLst>
              </a:tr>
              <a:tr h="370840">
                <a:tc>
                  <a:txBody>
                    <a:bodyPr/>
                    <a:lstStyle/>
                    <a:p>
                      <a:r>
                        <a:rPr lang="en-US" sz="1800" b="1" dirty="0"/>
                        <a:t>O</a:t>
                      </a:r>
                    </a:p>
                  </a:txBody>
                  <a:tcPr/>
                </a:tc>
                <a:tc>
                  <a:txBody>
                    <a:bodyPr/>
                    <a:lstStyle/>
                    <a:p>
                      <a:r>
                        <a:rPr lang="en-US" sz="1800" b="1" dirty="0"/>
                        <a:t>Open mouth</a:t>
                      </a:r>
                      <a:endParaRPr lang="fa-IR" sz="1800" b="1" dirty="0">
                        <a:cs typeface="B Nazanin" panose="00000400000000000000" pitchFamily="2" charset="-78"/>
                      </a:endParaRPr>
                    </a:p>
                    <a:p>
                      <a:pPr algn="r" rtl="1"/>
                      <a:r>
                        <a:rPr lang="fa-IR" sz="1800" b="1" dirty="0">
                          <a:cs typeface="B Nazanin" panose="00000400000000000000" pitchFamily="2" charset="-78"/>
                        </a:rPr>
                        <a:t>تهویه با دهان باز</a:t>
                      </a:r>
                      <a:endParaRPr lang="en-US" sz="1800" b="1" dirty="0">
                        <a:cs typeface="B Nazanin" panose="00000400000000000000" pitchFamily="2" charset="-78"/>
                      </a:endParaRPr>
                    </a:p>
                  </a:txBody>
                  <a:tcPr/>
                </a:tc>
                <a:tc>
                  <a:txBody>
                    <a:bodyPr/>
                    <a:lstStyle/>
                    <a:p>
                      <a:pPr algn="r" rtl="1"/>
                      <a:r>
                        <a:rPr lang="fa-IR" sz="1800" b="1" dirty="0">
                          <a:cs typeface="B Nazanin" panose="00000400000000000000" pitchFamily="2" charset="-78"/>
                        </a:rPr>
                        <a:t>نوزاد را با دهان باز تهویه نمایید و فک تحتانی را به جلو و بالا برانید.</a:t>
                      </a:r>
                      <a:endParaRPr lang="en-US" sz="1800" b="1" dirty="0">
                        <a:cs typeface="B Nazanin" panose="00000400000000000000" pitchFamily="2" charset="-78"/>
                      </a:endParaRPr>
                    </a:p>
                  </a:txBody>
                  <a:tcPr/>
                </a:tc>
                <a:extLst>
                  <a:ext uri="{0D108BD9-81ED-4DB2-BD59-A6C34878D82A}">
                    <a16:rowId xmlns:a16="http://schemas.microsoft.com/office/drawing/2014/main" xmlns="" val="10004"/>
                  </a:ext>
                </a:extLst>
              </a:tr>
              <a:tr h="370840">
                <a:tc>
                  <a:txBody>
                    <a:bodyPr/>
                    <a:lstStyle/>
                    <a:p>
                      <a:r>
                        <a:rPr lang="en-US" sz="1800" b="1" dirty="0"/>
                        <a:t>P</a:t>
                      </a:r>
                    </a:p>
                  </a:txBody>
                  <a:tcPr/>
                </a:tc>
                <a:tc>
                  <a:txBody>
                    <a:bodyPr/>
                    <a:lstStyle/>
                    <a:p>
                      <a:r>
                        <a:rPr lang="en-US" sz="1800" b="1" dirty="0"/>
                        <a:t>Pressure</a:t>
                      </a:r>
                      <a:r>
                        <a:rPr lang="en-US" sz="1800" b="1" baseline="0" dirty="0"/>
                        <a:t> increase</a:t>
                      </a:r>
                      <a:endParaRPr lang="fa-IR" sz="1800" b="1" baseline="0" dirty="0"/>
                    </a:p>
                    <a:p>
                      <a:pPr algn="r" rtl="1"/>
                      <a:r>
                        <a:rPr lang="fa-IR" sz="1800" b="1" baseline="0" dirty="0">
                          <a:cs typeface="B Nazanin" panose="00000400000000000000" pitchFamily="2" charset="-78"/>
                        </a:rPr>
                        <a:t>افزودن فشار</a:t>
                      </a:r>
                      <a:endParaRPr lang="en-US" sz="1800" b="1" dirty="0">
                        <a:cs typeface="B Nazanin" panose="00000400000000000000" pitchFamily="2" charset="-78"/>
                      </a:endParaRPr>
                    </a:p>
                  </a:txBody>
                  <a:tcPr/>
                </a:tc>
                <a:tc>
                  <a:txBody>
                    <a:bodyPr/>
                    <a:lstStyle/>
                    <a:p>
                      <a:pPr algn="r" rtl="1"/>
                      <a:r>
                        <a:rPr lang="fa-IR" sz="1800" b="1" dirty="0">
                          <a:cs typeface="B Nazanin" panose="00000400000000000000" pitchFamily="2" charset="-78"/>
                        </a:rPr>
                        <a:t>فشار تهویه را به تدریج افزایش دهید تا زمانی که صداهای ریه در دو طرف شنیده شود و با هر بار تهویه، حرکت قفسه سینه مشهود باشد.</a:t>
                      </a:r>
                      <a:endParaRPr lang="en-US" sz="1800" b="1" dirty="0">
                        <a:cs typeface="B Nazanin" panose="00000400000000000000" pitchFamily="2" charset="-78"/>
                      </a:endParaRPr>
                    </a:p>
                  </a:txBody>
                  <a:tcPr/>
                </a:tc>
                <a:extLst>
                  <a:ext uri="{0D108BD9-81ED-4DB2-BD59-A6C34878D82A}">
                    <a16:rowId xmlns:a16="http://schemas.microsoft.com/office/drawing/2014/main" xmlns="" val="10005"/>
                  </a:ext>
                </a:extLst>
              </a:tr>
              <a:tr h="370840">
                <a:tc>
                  <a:txBody>
                    <a:bodyPr/>
                    <a:lstStyle/>
                    <a:p>
                      <a:r>
                        <a:rPr lang="en-US" sz="1800" b="1" dirty="0"/>
                        <a:t>A</a:t>
                      </a:r>
                    </a:p>
                  </a:txBody>
                  <a:tcPr/>
                </a:tc>
                <a:tc>
                  <a:txBody>
                    <a:bodyPr/>
                    <a:lstStyle/>
                    <a:p>
                      <a:r>
                        <a:rPr lang="en-US" sz="1800" b="1" dirty="0"/>
                        <a:t>Airway alternative</a:t>
                      </a:r>
                      <a:endParaRPr lang="fa-IR" sz="1800" b="1" dirty="0"/>
                    </a:p>
                    <a:p>
                      <a:pPr algn="r" rtl="1"/>
                      <a:r>
                        <a:rPr lang="fa-IR" sz="1800" b="1" dirty="0">
                          <a:cs typeface="B Nazanin" panose="00000400000000000000" pitchFamily="2" charset="-78"/>
                        </a:rPr>
                        <a:t>راه هوایی جایگزین</a:t>
                      </a:r>
                      <a:endParaRPr lang="en-US" sz="1800" b="1" dirty="0">
                        <a:cs typeface="B Nazanin" panose="00000400000000000000" pitchFamily="2" charset="-78"/>
                      </a:endParaRPr>
                    </a:p>
                  </a:txBody>
                  <a:tcPr/>
                </a:tc>
                <a:tc>
                  <a:txBody>
                    <a:bodyPr/>
                    <a:lstStyle/>
                    <a:p>
                      <a:pPr algn="r" rtl="1"/>
                      <a:r>
                        <a:rPr lang="fa-IR" sz="1800" b="1" dirty="0">
                          <a:cs typeface="B Nazanin" panose="00000400000000000000" pitchFamily="2" charset="-78"/>
                        </a:rPr>
                        <a:t>لوله گذاری نای یا استفاده از ماسک حنجره</a:t>
                      </a:r>
                      <a:r>
                        <a:rPr lang="fa-IR" sz="1800" b="1" baseline="0" dirty="0">
                          <a:cs typeface="B Nazanin" panose="00000400000000000000" pitchFamily="2" charset="-78"/>
                        </a:rPr>
                        <a:t> ای را در نظر داشته باشید.</a:t>
                      </a:r>
                      <a:endParaRPr lang="en-US" sz="1800" b="1" dirty="0">
                        <a:cs typeface="B Nazanin" panose="00000400000000000000" pitchFamily="2" charset="-78"/>
                      </a:endParaRPr>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326187615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5472608"/>
          </a:xfrm>
        </p:spPr>
        <p:style>
          <a:lnRef idx="2">
            <a:schemeClr val="accent1"/>
          </a:lnRef>
          <a:fillRef idx="1">
            <a:schemeClr val="lt1"/>
          </a:fillRef>
          <a:effectRef idx="0">
            <a:schemeClr val="accent1"/>
          </a:effectRef>
          <a:fontRef idx="minor">
            <a:schemeClr val="dk1"/>
          </a:fontRef>
        </p:style>
        <p:txBody>
          <a:bodyPr>
            <a:noAutofit/>
          </a:bodyPr>
          <a:lstStyle/>
          <a:p>
            <a:pPr algn="r" rtl="1">
              <a:buClr>
                <a:srgbClr val="FF0000"/>
              </a:buClr>
              <a:buNone/>
            </a:pPr>
            <a:r>
              <a:rPr lang="fa-IR" sz="2400" dirty="0">
                <a:solidFill>
                  <a:srgbClr val="C00000"/>
                </a:solidFill>
              </a:rPr>
              <a:t>ضربان قلب بالای 60 اما زیر 100/ دقیقه:</a:t>
            </a:r>
            <a:endParaRPr lang="en-GB" sz="2400" dirty="0">
              <a:solidFill>
                <a:srgbClr val="C00000"/>
              </a:solidFill>
            </a:endParaRPr>
          </a:p>
          <a:p>
            <a:pPr algn="r" rtl="1">
              <a:buClr>
                <a:srgbClr val="FF0000"/>
              </a:buClr>
            </a:pPr>
            <a:r>
              <a:rPr lang="fa-IR" sz="2400" dirty="0">
                <a:solidFill>
                  <a:schemeClr val="tx1"/>
                </a:solidFill>
              </a:rPr>
              <a:t>مادامی که حال نوزاد </a:t>
            </a:r>
            <a:r>
              <a:rPr lang="fa-IR" sz="2400" dirty="0">
                <a:solidFill>
                  <a:srgbClr val="C00000"/>
                </a:solidFill>
              </a:rPr>
              <a:t>در حال بهبود </a:t>
            </a:r>
            <a:r>
              <a:rPr lang="fa-IR" sz="2400" dirty="0">
                <a:solidFill>
                  <a:schemeClr val="tx1"/>
                </a:solidFill>
              </a:rPr>
              <a:t>است (افزایش ضربان قلب)، </a:t>
            </a:r>
            <a:r>
              <a:rPr lang="en-US" sz="2400" dirty="0">
                <a:solidFill>
                  <a:srgbClr val="C00000"/>
                </a:solidFill>
              </a:rPr>
              <a:t>PPV</a:t>
            </a:r>
            <a:r>
              <a:rPr lang="fa-IR" sz="2400" dirty="0">
                <a:solidFill>
                  <a:schemeClr val="tx1"/>
                </a:solidFill>
              </a:rPr>
              <a:t> را ادامه دهید.</a:t>
            </a:r>
          </a:p>
          <a:p>
            <a:pPr algn="r" rtl="1">
              <a:buClr>
                <a:srgbClr val="FF0000"/>
              </a:buClr>
            </a:pPr>
            <a:r>
              <a:rPr lang="fa-IR" sz="2400" dirty="0">
                <a:solidFill>
                  <a:schemeClr val="tx1"/>
                </a:solidFill>
              </a:rPr>
              <a:t>بر اساس </a:t>
            </a:r>
            <a:r>
              <a:rPr lang="en-US" sz="2400" dirty="0">
                <a:solidFill>
                  <a:schemeClr val="tx1"/>
                </a:solidFill>
              </a:rPr>
              <a:t>Spo</a:t>
            </a:r>
            <a:r>
              <a:rPr lang="en-US" sz="2400" baseline="-25000" dirty="0">
                <a:solidFill>
                  <a:schemeClr val="tx1"/>
                </a:solidFill>
              </a:rPr>
              <a:t>2</a:t>
            </a:r>
            <a:r>
              <a:rPr lang="fa-IR" sz="2400" dirty="0">
                <a:solidFill>
                  <a:schemeClr val="tx1"/>
                </a:solidFill>
              </a:rPr>
              <a:t>، اکسیژن دریافتی را تنظیم نمایید.</a:t>
            </a:r>
          </a:p>
          <a:p>
            <a:pPr algn="r" rtl="1">
              <a:buClr>
                <a:srgbClr val="FF0000"/>
              </a:buClr>
            </a:pPr>
            <a:r>
              <a:rPr lang="fa-IR" sz="2400" dirty="0">
                <a:solidFill>
                  <a:schemeClr val="tx1"/>
                </a:solidFill>
              </a:rPr>
              <a:t>در صورت تـداوم تهویه، گذاشتن </a:t>
            </a:r>
            <a:r>
              <a:rPr lang="fa-IR" sz="2400" dirty="0">
                <a:solidFill>
                  <a:srgbClr val="C00000"/>
                </a:solidFill>
              </a:rPr>
              <a:t>لـوله دهانی معدی </a:t>
            </a:r>
            <a:r>
              <a:rPr lang="fa-IR" sz="2400" dirty="0">
                <a:solidFill>
                  <a:schemeClr val="tx1"/>
                </a:solidFill>
              </a:rPr>
              <a:t>را در نـظر داشته باشید.</a:t>
            </a:r>
          </a:p>
          <a:p>
            <a:pPr algn="r" rtl="1">
              <a:buClr>
                <a:srgbClr val="FF0000"/>
              </a:buClr>
            </a:pPr>
            <a:r>
              <a:rPr lang="fa-IR" sz="2400" dirty="0">
                <a:solidFill>
                  <a:schemeClr val="tx1"/>
                </a:solidFill>
              </a:rPr>
              <a:t>در صورت اتساع بیش از حد قفسه سینه، فشار دمی را کاهش دهید.</a:t>
            </a:r>
          </a:p>
          <a:p>
            <a:pPr algn="r" rtl="1">
              <a:buClr>
                <a:srgbClr val="FF0000"/>
              </a:buClr>
            </a:pPr>
            <a:r>
              <a:rPr lang="fa-IR" sz="2400" dirty="0">
                <a:solidFill>
                  <a:schemeClr val="tx1"/>
                </a:solidFill>
              </a:rPr>
              <a:t>همچنان که تهویه را ادامه می دهید، تلاش تنفسی نوزاد، ضربان قلب، و </a:t>
            </a:r>
            <a:r>
              <a:rPr lang="en-US" sz="2400" dirty="0">
                <a:solidFill>
                  <a:schemeClr val="tx1"/>
                </a:solidFill>
              </a:rPr>
              <a:t>Spo</a:t>
            </a:r>
            <a:r>
              <a:rPr lang="en-US" sz="2400" baseline="-25000" dirty="0">
                <a:solidFill>
                  <a:schemeClr val="tx1"/>
                </a:solidFill>
              </a:rPr>
              <a:t>2</a:t>
            </a:r>
            <a:r>
              <a:rPr lang="fa-IR" sz="2400" baseline="-25000" dirty="0">
                <a:solidFill>
                  <a:schemeClr val="tx1"/>
                </a:solidFill>
              </a:rPr>
              <a:t> </a:t>
            </a:r>
            <a:r>
              <a:rPr lang="fa-IR" sz="2400" dirty="0">
                <a:solidFill>
                  <a:schemeClr val="tx1"/>
                </a:solidFill>
              </a:rPr>
              <a:t>را پیوسته، یا حد اقل 30 ثـانیه یک بـار، ارزیابـی نمایید</a:t>
            </a:r>
            <a:r>
              <a:rPr lang="fa-IR" sz="2400" dirty="0" smtClean="0">
                <a:solidFill>
                  <a:schemeClr val="tx1"/>
                </a:solidFill>
              </a:rPr>
              <a:t>.</a:t>
            </a:r>
            <a:r>
              <a:rPr lang="fa-IR" sz="2400" dirty="0">
                <a:solidFill>
                  <a:schemeClr val="tx1"/>
                </a:solidFill>
              </a:rPr>
              <a:t> از مؤثر بودن تهویه مطمئن شوید.</a:t>
            </a:r>
          </a:p>
          <a:p>
            <a:pPr algn="r" rtl="1">
              <a:buClr>
                <a:srgbClr val="FF0000"/>
              </a:buClr>
            </a:pPr>
            <a:r>
              <a:rPr lang="fa-IR" sz="2400" dirty="0">
                <a:solidFill>
                  <a:schemeClr val="tx1"/>
                </a:solidFill>
              </a:rPr>
              <a:t>افراد مجرب تر را فرا بخوانید.</a:t>
            </a:r>
          </a:p>
          <a:p>
            <a:pPr algn="r" rtl="1">
              <a:buClr>
                <a:srgbClr val="FF0000"/>
              </a:buClr>
            </a:pPr>
            <a:r>
              <a:rPr lang="fa-IR" sz="2400" dirty="0">
                <a:solidFill>
                  <a:schemeClr val="tx1"/>
                </a:solidFill>
              </a:rPr>
              <a:t>بروز عوارضی مانند پنوموتوراکس یا هیپوولمی را نیز در نظر داشته باشید.</a:t>
            </a:r>
          </a:p>
          <a:p>
            <a:pPr algn="r" rtl="1">
              <a:buClr>
                <a:srgbClr val="FF0000"/>
              </a:buClr>
            </a:pPr>
            <a:endParaRPr lang="en-GB" sz="2800" b="1" dirty="0">
              <a:solidFill>
                <a:schemeClr val="tx1"/>
              </a:solidFill>
              <a:cs typeface="B Nazanin" panose="00000400000000000000" pitchFamily="2" charset="-78"/>
            </a:endParaRPr>
          </a:p>
          <a:p>
            <a:pPr marL="0" indent="0">
              <a:buClr>
                <a:srgbClr val="FF0000"/>
              </a:buClr>
              <a:buNone/>
            </a:pPr>
            <a:endParaRPr lang="en-GB" sz="2800" b="1" dirty="0">
              <a:solidFill>
                <a:schemeClr val="tx1"/>
              </a:solidFill>
              <a:cs typeface="B Nazanin" panose="00000400000000000000" pitchFamily="2" charset="-78"/>
            </a:endParaRPr>
          </a:p>
          <a:p>
            <a:pPr marL="0" indent="0">
              <a:buClr>
                <a:srgbClr val="FF0000"/>
              </a:buClr>
              <a:buNone/>
            </a:pPr>
            <a:r>
              <a:rPr lang="en-GB" sz="2000" dirty="0">
                <a:solidFill>
                  <a:srgbClr val="FF0000"/>
                </a:solidFill>
                <a:cs typeface="B Nazanin" panose="00000400000000000000" pitchFamily="2" charset="-78"/>
              </a:rPr>
              <a:t>                                                                                     </a:t>
            </a:r>
          </a:p>
          <a:p>
            <a:pPr>
              <a:buClr>
                <a:srgbClr val="FF0000"/>
              </a:buClr>
            </a:pPr>
            <a:endParaRPr lang="en-GB" b="1" dirty="0">
              <a:cs typeface="B Nazanin" panose="00000400000000000000" pitchFamily="2" charset="-78"/>
            </a:endParaRPr>
          </a:p>
          <a:p>
            <a:pPr algn="r" rtl="1">
              <a:buClr>
                <a:srgbClr val="FF0000"/>
              </a:buClr>
            </a:pPr>
            <a:endParaRPr lang="fa-IR" sz="2800" dirty="0">
              <a:solidFill>
                <a:schemeClr val="tx1"/>
              </a:solidFill>
            </a:endParaRPr>
          </a:p>
          <a:p>
            <a:pPr algn="r" rtl="1">
              <a:buClr>
                <a:srgbClr val="FF0000"/>
              </a:buClr>
            </a:pPr>
            <a:endParaRPr lang="en-GB" sz="2800" b="1" dirty="0">
              <a:solidFill>
                <a:schemeClr val="tx1"/>
              </a:solidFill>
              <a:cs typeface="B Nazanin" panose="00000400000000000000" pitchFamily="2" charset="-78"/>
            </a:endParaRPr>
          </a:p>
          <a:p>
            <a:pPr>
              <a:buClr>
                <a:srgbClr val="FF0000"/>
              </a:buClr>
            </a:pPr>
            <a:endParaRPr lang="fa-IR" sz="2800" b="1" dirty="0">
              <a:cs typeface="B Nazanin" panose="00000400000000000000" pitchFamily="2" charset="-78"/>
            </a:endParaRPr>
          </a:p>
          <a:p>
            <a:pPr marL="0" indent="0">
              <a:buClr>
                <a:srgbClr val="FF0000"/>
              </a:buClr>
              <a:buNone/>
            </a:pPr>
            <a:endParaRPr lang="en-GB" sz="2800" b="1" dirty="0">
              <a:cs typeface="B Nazanin" panose="00000400000000000000" pitchFamily="2" charset="-78"/>
            </a:endParaRPr>
          </a:p>
          <a:p>
            <a:pPr marL="0" indent="0">
              <a:buClr>
                <a:srgbClr val="FF0000"/>
              </a:buClr>
              <a:buNone/>
            </a:pPr>
            <a:r>
              <a:rPr lang="en-GB" sz="2800" dirty="0">
                <a:solidFill>
                  <a:srgbClr val="FF0000"/>
                </a:solidFill>
                <a:cs typeface="B Nazanin" panose="00000400000000000000" pitchFamily="2" charset="-78"/>
              </a:rPr>
              <a:t>                                                                                       </a:t>
            </a:r>
          </a:p>
          <a:p>
            <a:pPr>
              <a:buClr>
                <a:srgbClr val="FF0000"/>
              </a:buClr>
            </a:pPr>
            <a:endParaRPr lang="en-GB" sz="2800" b="1" dirty="0">
              <a:cs typeface="B Nazanin" panose="00000400000000000000" pitchFamily="2" charset="-78"/>
            </a:endParaRPr>
          </a:p>
          <a:p>
            <a:pPr>
              <a:buClr>
                <a:srgbClr val="FF0000"/>
              </a:buClr>
            </a:pPr>
            <a:endParaRPr lang="en-GB" sz="2800" b="1" dirty="0">
              <a:cs typeface="B Nazanin" panose="00000400000000000000" pitchFamily="2" charset="-78"/>
            </a:endParaRPr>
          </a:p>
          <a:p>
            <a:pPr>
              <a:buClr>
                <a:srgbClr val="FF0000"/>
              </a:buClr>
            </a:pPr>
            <a:endParaRPr lang="en-GB" sz="2800" b="1" dirty="0">
              <a:cs typeface="B Nazanin" panose="00000400000000000000" pitchFamily="2" charset="-78"/>
            </a:endParaRPr>
          </a:p>
          <a:p>
            <a:pPr>
              <a:buClr>
                <a:srgbClr val="FF0000"/>
              </a:buClr>
              <a:buNone/>
            </a:pPr>
            <a:endParaRPr lang="en-GB" sz="2800" b="1" dirty="0">
              <a:cs typeface="B Nazanin" panose="00000400000000000000" pitchFamily="2" charset="-78"/>
            </a:endParaRPr>
          </a:p>
          <a:p>
            <a:pPr algn="r">
              <a:buClr>
                <a:srgbClr val="FF0000"/>
              </a:buClr>
              <a:buNone/>
            </a:pPr>
            <a:r>
              <a:rPr lang="en-GB" sz="2800" b="1" dirty="0">
                <a:solidFill>
                  <a:srgbClr val="C00000"/>
                </a:solidFill>
                <a:cs typeface="B Nazanin" panose="00000400000000000000" pitchFamily="2" charset="-78"/>
              </a:rPr>
              <a:t>cont’d</a:t>
            </a:r>
          </a:p>
        </p:txBody>
      </p:sp>
      <p:sp>
        <p:nvSpPr>
          <p:cNvPr id="7" name="Title 1"/>
          <p:cNvSpPr>
            <a:spLocks noGrp="1"/>
          </p:cNvSpPr>
          <p:nvPr>
            <p:ph type="title"/>
          </p:nvPr>
        </p:nvSpPr>
        <p:spPr>
          <a:xfrm>
            <a:off x="457200" y="116632"/>
            <a:ext cx="8229600" cy="115699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چنانچه نوزاد بهبود نیابد چه باید کرد؟</a:t>
            </a:r>
            <a:endParaRPr lang="en-GB"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6" name="Footer Placeholder 3"/>
          <p:cNvSpPr>
            <a:spLocks noGrp="1"/>
          </p:cNvSpPr>
          <p:nvPr>
            <p:ph type="ftr" sz="quarter" idx="11"/>
          </p:nvPr>
        </p:nvSpPr>
        <p:spPr>
          <a:xfrm>
            <a:off x="-180528" y="6237312"/>
            <a:ext cx="2952328" cy="365125"/>
          </a:xfrm>
        </p:spPr>
        <p:txBody>
          <a:bodyPr/>
          <a:lstStyle/>
          <a:p>
            <a:r>
              <a:rPr lang="fa-IR" sz="1800" b="1" dirty="0">
                <a:solidFill>
                  <a:srgbClr val="FF0000"/>
                </a:solidFill>
                <a:cs typeface="B Nazanin" panose="00000400000000000000" pitchFamily="2" charset="-78"/>
              </a:rPr>
              <a:t>ادامه دارد ......</a:t>
            </a:r>
            <a:endParaRPr lang="en-GB" sz="1800"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225846341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6"/>
            <a:ext cx="8229600" cy="4968552"/>
          </a:xfrm>
        </p:spPr>
        <p:style>
          <a:lnRef idx="2">
            <a:schemeClr val="accent1"/>
          </a:lnRef>
          <a:fillRef idx="1">
            <a:schemeClr val="lt1"/>
          </a:fillRef>
          <a:effectRef idx="0">
            <a:schemeClr val="accent1"/>
          </a:effectRef>
          <a:fontRef idx="minor">
            <a:schemeClr val="dk1"/>
          </a:fontRef>
        </p:style>
        <p:txBody>
          <a:bodyPr>
            <a:noAutofit/>
          </a:bodyPr>
          <a:lstStyle/>
          <a:p>
            <a:pPr marL="0" indent="0" algn="r" rtl="1">
              <a:buClr>
                <a:srgbClr val="FF0000"/>
              </a:buClr>
              <a:buNone/>
            </a:pPr>
            <a:r>
              <a:rPr lang="fa-IR" sz="2400" b="1" dirty="0">
                <a:solidFill>
                  <a:srgbClr val="C00000"/>
                </a:solidFill>
                <a:cs typeface="B Nazanin" panose="00000400000000000000" pitchFamily="2" charset="-78"/>
              </a:rPr>
              <a:t>چنانچه حال نوزاد رو به وخامت گذارد یا بهبود نیابد، و علی رغم 30 ثانیه تهـویه موفق، ضربان قلب زیـر 60/ دقیقه باقی بماند، گام بعدی به شرح زیر است</a:t>
            </a:r>
            <a:r>
              <a:rPr lang="fa-IR" sz="2400" b="1" dirty="0" smtClean="0">
                <a:solidFill>
                  <a:srgbClr val="C00000"/>
                </a:solidFill>
                <a:cs typeface="B Nazanin" panose="00000400000000000000" pitchFamily="2" charset="-78"/>
              </a:rPr>
              <a:t>:</a:t>
            </a:r>
          </a:p>
          <a:p>
            <a:pPr marL="0" indent="0" algn="r" rtl="1">
              <a:buClr>
                <a:srgbClr val="FF0000"/>
              </a:buClr>
              <a:buNone/>
            </a:pPr>
            <a:endParaRPr lang="fa-IR" sz="2400" b="1" dirty="0">
              <a:solidFill>
                <a:srgbClr val="C00000"/>
              </a:solidFill>
              <a:cs typeface="B Nazanin" panose="00000400000000000000" pitchFamily="2" charset="-78"/>
            </a:endParaRPr>
          </a:p>
          <a:p>
            <a:pPr marL="0" indent="0" algn="r" rtl="1">
              <a:buClr>
                <a:srgbClr val="FF0000"/>
              </a:buClr>
              <a:buNone/>
            </a:pPr>
            <a:endParaRPr lang="fa-IR" sz="2400" b="1" dirty="0">
              <a:solidFill>
                <a:srgbClr val="C00000"/>
              </a:solidFill>
              <a:cs typeface="B Nazanin" panose="00000400000000000000" pitchFamily="2" charset="-78"/>
            </a:endParaRPr>
          </a:p>
          <a:p>
            <a:pPr algn="r" rtl="1">
              <a:buClr>
                <a:srgbClr val="FF0000"/>
              </a:buClr>
            </a:pPr>
            <a:r>
              <a:rPr lang="fa-IR" b="1" i="1" dirty="0">
                <a:solidFill>
                  <a:srgbClr val="7030A0"/>
                </a:solidFill>
                <a:cs typeface="B Nazanin" panose="00000400000000000000" pitchFamily="2" charset="-78"/>
              </a:rPr>
              <a:t>فشردن قفسه سینه </a:t>
            </a:r>
            <a:endParaRPr lang="fa-IR" b="1" i="1" dirty="0" smtClean="0">
              <a:solidFill>
                <a:srgbClr val="7030A0"/>
              </a:solidFill>
              <a:cs typeface="B Nazanin" panose="00000400000000000000" pitchFamily="2" charset="-78"/>
            </a:endParaRPr>
          </a:p>
          <a:p>
            <a:pPr algn="r" rtl="1">
              <a:buClr>
                <a:srgbClr val="FF0000"/>
              </a:buClr>
            </a:pPr>
            <a:r>
              <a:rPr lang="fa-IR" sz="2800" dirty="0" smtClean="0">
                <a:solidFill>
                  <a:prstClr val="black"/>
                </a:solidFill>
              </a:rPr>
              <a:t>لوله </a:t>
            </a:r>
            <a:r>
              <a:rPr lang="fa-IR" sz="2800" dirty="0">
                <a:solidFill>
                  <a:prstClr val="black"/>
                </a:solidFill>
              </a:rPr>
              <a:t>گذاری نای را مد نظر قرار </a:t>
            </a:r>
            <a:r>
              <a:rPr lang="fa-IR" sz="2800" dirty="0" smtClean="0">
                <a:solidFill>
                  <a:prstClr val="black"/>
                </a:solidFill>
              </a:rPr>
              <a:t>دهید</a:t>
            </a:r>
          </a:p>
          <a:p>
            <a:pPr algn="r" rtl="1">
              <a:buClr>
                <a:srgbClr val="FF0000"/>
              </a:buClr>
            </a:pPr>
            <a:r>
              <a:rPr lang="fa-IR" sz="2800" dirty="0" smtClean="0">
                <a:solidFill>
                  <a:prstClr val="black"/>
                </a:solidFill>
              </a:rPr>
              <a:t>قفسه </a:t>
            </a:r>
            <a:r>
              <a:rPr lang="fa-IR" sz="2800" dirty="0">
                <a:solidFill>
                  <a:prstClr val="black"/>
                </a:solidFill>
              </a:rPr>
              <a:t>سینه را </a:t>
            </a:r>
            <a:r>
              <a:rPr lang="fa-IR" sz="2800" dirty="0" smtClean="0">
                <a:solidFill>
                  <a:prstClr val="black"/>
                </a:solidFill>
              </a:rPr>
              <a:t>بفشرید  و با </a:t>
            </a:r>
            <a:r>
              <a:rPr lang="en-US" sz="2800" dirty="0">
                <a:solidFill>
                  <a:prstClr val="black"/>
                </a:solidFill>
              </a:rPr>
              <a:t>PPV</a:t>
            </a:r>
            <a:r>
              <a:rPr lang="fa-IR" sz="2800" dirty="0">
                <a:solidFill>
                  <a:prstClr val="black"/>
                </a:solidFill>
              </a:rPr>
              <a:t> هماهنگ شوید</a:t>
            </a:r>
            <a:endParaRPr lang="en-US" sz="2800" dirty="0">
              <a:solidFill>
                <a:prstClr val="black"/>
              </a:solidFill>
            </a:endParaRPr>
          </a:p>
          <a:p>
            <a:pPr algn="r" rtl="1">
              <a:buClr>
                <a:srgbClr val="FF0000"/>
              </a:buClr>
            </a:pPr>
            <a:endParaRPr lang="fa-IR" b="1" i="1" u="sng" dirty="0">
              <a:solidFill>
                <a:srgbClr val="7030A0"/>
              </a:solidFill>
              <a:cs typeface="B Nazanin" panose="00000400000000000000" pitchFamily="2" charset="-78"/>
            </a:endParaRPr>
          </a:p>
          <a:p>
            <a:pPr algn="r" rtl="1">
              <a:buClr>
                <a:srgbClr val="FF0000"/>
              </a:buClr>
            </a:pPr>
            <a:endParaRPr lang="fa-IR" sz="4200" b="1" u="sng" dirty="0">
              <a:solidFill>
                <a:schemeClr val="tx1"/>
              </a:solidFill>
              <a:cs typeface="B Nazanin" panose="00000400000000000000" pitchFamily="2" charset="-78"/>
            </a:endParaRPr>
          </a:p>
          <a:p>
            <a:pPr marL="285750" indent="-285750" algn="r" rtl="1">
              <a:buClr>
                <a:srgbClr val="FF0000"/>
              </a:buClr>
              <a:buNone/>
            </a:pPr>
            <a:r>
              <a:rPr lang="fa-IR" sz="2000" b="1" dirty="0">
                <a:solidFill>
                  <a:schemeClr val="tx1"/>
                </a:solidFill>
                <a:cs typeface="B Nazanin" panose="00000400000000000000" pitchFamily="2" charset="-78"/>
              </a:rPr>
              <a:t>   </a:t>
            </a:r>
            <a:endParaRPr lang="en-GB" b="1" dirty="0">
              <a:solidFill>
                <a:schemeClr val="tx1"/>
              </a:solidFill>
              <a:cs typeface="B Nazanin" panose="00000400000000000000" pitchFamily="2" charset="-78"/>
            </a:endParaRPr>
          </a:p>
          <a:p>
            <a:pPr marL="0" indent="0" algn="r" rtl="1">
              <a:buClr>
                <a:srgbClr val="FF0000"/>
              </a:buClr>
              <a:buNone/>
            </a:pPr>
            <a:r>
              <a:rPr lang="en-GB" b="1" dirty="0">
                <a:solidFill>
                  <a:schemeClr val="tx1"/>
                </a:solidFill>
                <a:cs typeface="B Nazanin" panose="00000400000000000000" pitchFamily="2" charset="-78"/>
              </a:rPr>
              <a:t>                                                                </a:t>
            </a:r>
            <a:endParaRPr lang="en-GB" sz="2800" dirty="0">
              <a:solidFill>
                <a:srgbClr val="C00000"/>
              </a:solidFill>
              <a:cs typeface="B Nazanin" panose="00000400000000000000" pitchFamily="2" charset="-78"/>
            </a:endParaRPr>
          </a:p>
        </p:txBody>
      </p:sp>
      <p:sp>
        <p:nvSpPr>
          <p:cNvPr id="4" name="Footer Placeholder 3"/>
          <p:cNvSpPr>
            <a:spLocks noGrp="1"/>
          </p:cNvSpPr>
          <p:nvPr>
            <p:ph type="ftr" sz="quarter" idx="11"/>
          </p:nvPr>
        </p:nvSpPr>
        <p:spPr>
          <a:xfrm>
            <a:off x="6660232" y="6448251"/>
            <a:ext cx="2952328" cy="365125"/>
          </a:xfrm>
        </p:spPr>
        <p:txBody>
          <a:bodyPr/>
          <a:lstStyle/>
          <a:p>
            <a:r>
              <a:rPr lang="fa-IR" sz="1800" b="1" dirty="0">
                <a:solidFill>
                  <a:srgbClr val="FF0000"/>
                </a:solidFill>
                <a:cs typeface="B Nazanin" panose="00000400000000000000" pitchFamily="2" charset="-78"/>
              </a:rPr>
              <a:t>ادامه دارد ......</a:t>
            </a:r>
            <a:endParaRPr lang="en-GB" sz="1800" b="1" dirty="0">
              <a:solidFill>
                <a:srgbClr val="FF0000"/>
              </a:solidFill>
              <a:cs typeface="B Nazanin" panose="00000400000000000000" pitchFamily="2" charset="-78"/>
            </a:endParaRPr>
          </a:p>
        </p:txBody>
      </p:sp>
      <p:sp>
        <p:nvSpPr>
          <p:cNvPr id="6" name="Title 1"/>
          <p:cNvSpPr>
            <a:spLocks noGrp="1"/>
          </p:cNvSpPr>
          <p:nvPr>
            <p:ph type="title"/>
          </p:nvPr>
        </p:nvSpPr>
        <p:spPr>
          <a:xfrm>
            <a:off x="457200" y="260648"/>
            <a:ext cx="8229600" cy="1156990"/>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fa-IR"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چنانچه نوزاد بهبود نیابد چه باید کرد؟</a:t>
            </a:r>
            <a:endParaRPr lang="en-GB"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115348779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28596" y="413792"/>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لوله گذاری نای </a:t>
            </a:r>
            <a:endParaRPr lang="en-GB"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46083" name="Content Placeholder 2"/>
          <p:cNvSpPr>
            <a:spLocks noGrp="1"/>
          </p:cNvSpPr>
          <p:nvPr>
            <p:ph idx="1"/>
          </p:nvPr>
        </p:nvSpPr>
        <p:spPr>
          <a:xfrm>
            <a:off x="428596" y="1785926"/>
            <a:ext cx="8229600" cy="4667410"/>
          </a:xfrm>
        </p:spPr>
        <p:style>
          <a:lnRef idx="2">
            <a:schemeClr val="accent2"/>
          </a:lnRef>
          <a:fillRef idx="1">
            <a:schemeClr val="lt1"/>
          </a:fillRef>
          <a:effectRef idx="0">
            <a:schemeClr val="accent2"/>
          </a:effectRef>
          <a:fontRef idx="minor">
            <a:schemeClr val="dk1"/>
          </a:fontRef>
        </p:style>
        <p:txBody>
          <a:bodyPr tIns="182880" rIns="274320" rtlCol="0">
            <a:normAutofit fontScale="85000" lnSpcReduction="10000"/>
          </a:bodyPr>
          <a:lstStyle/>
          <a:p>
            <a:pPr algn="r" rtl="1" fontAlgn="auto">
              <a:spcAft>
                <a:spcPts val="0"/>
              </a:spcAft>
              <a:buClr>
                <a:srgbClr val="FF0000"/>
              </a:buClr>
              <a:buFont typeface="Wingdings 2" pitchFamily="18" charset="2"/>
              <a:buNone/>
              <a:defRPr/>
            </a:pPr>
            <a:r>
              <a:rPr lang="fa-IR" sz="4800" b="1" dirty="0">
                <a:solidFill>
                  <a:srgbClr val="C00000"/>
                </a:solidFill>
                <a:cs typeface="B Nazanin" panose="00000400000000000000" pitchFamily="2" charset="-78"/>
              </a:rPr>
              <a:t>اندیکاسیون ها</a:t>
            </a:r>
            <a:endParaRPr lang="en-GB" sz="4800" b="1" dirty="0">
              <a:solidFill>
                <a:srgbClr val="C00000"/>
              </a:solidFill>
              <a:cs typeface="B Nazanin" panose="00000400000000000000" pitchFamily="2" charset="-78"/>
            </a:endParaRPr>
          </a:p>
          <a:p>
            <a:pPr algn="r" rtl="1" fontAlgn="auto">
              <a:spcAft>
                <a:spcPts val="0"/>
              </a:spcAft>
              <a:buClr>
                <a:srgbClr val="FF0000"/>
              </a:buClr>
              <a:buFont typeface="Arial" pitchFamily="34" charset="0"/>
              <a:buChar char="•"/>
              <a:defRPr/>
            </a:pPr>
            <a:r>
              <a:rPr lang="fa-IR" b="1" dirty="0">
                <a:cs typeface="B Nazanin" panose="00000400000000000000" pitchFamily="2" charset="-78"/>
              </a:rPr>
              <a:t>تهویه ناموفق با کیسه تهویه و ماسک.</a:t>
            </a:r>
          </a:p>
          <a:p>
            <a:pPr algn="r" rtl="1" fontAlgn="auto">
              <a:spcAft>
                <a:spcPts val="0"/>
              </a:spcAft>
              <a:buClr>
                <a:srgbClr val="FF0000"/>
              </a:buClr>
              <a:buFont typeface="Arial" pitchFamily="34" charset="0"/>
              <a:buChar char="•"/>
              <a:defRPr/>
            </a:pPr>
            <a:r>
              <a:rPr lang="fa-IR" b="1" dirty="0">
                <a:cs typeface="B Nazanin" panose="00000400000000000000" pitchFamily="2" charset="-78"/>
              </a:rPr>
              <a:t>نیاز به فشردن قفسه سینه.</a:t>
            </a:r>
          </a:p>
          <a:p>
            <a:pPr algn="r" rtl="1" fontAlgn="auto">
              <a:spcAft>
                <a:spcPts val="0"/>
              </a:spcAft>
              <a:buClr>
                <a:srgbClr val="FF0000"/>
              </a:buClr>
              <a:buFont typeface="Arial" pitchFamily="34" charset="0"/>
              <a:buChar char="•"/>
              <a:defRPr/>
            </a:pPr>
            <a:r>
              <a:rPr lang="fa-IR" b="1" dirty="0">
                <a:cs typeface="B Nazanin" panose="00000400000000000000" pitchFamily="2" charset="-78"/>
              </a:rPr>
              <a:t>نیاز به تداوم </a:t>
            </a:r>
            <a:r>
              <a:rPr lang="en-US" b="1" dirty="0">
                <a:cs typeface="B Nazanin" panose="00000400000000000000" pitchFamily="2" charset="-78"/>
              </a:rPr>
              <a:t>PPV</a:t>
            </a:r>
            <a:r>
              <a:rPr lang="fa-IR" b="1" dirty="0">
                <a:cs typeface="B Nazanin" panose="00000400000000000000" pitchFamily="2" charset="-78"/>
              </a:rPr>
              <a:t> بیش از چند دقیقه.</a:t>
            </a:r>
          </a:p>
          <a:p>
            <a:pPr algn="r" rtl="1" fontAlgn="auto">
              <a:spcAft>
                <a:spcPts val="0"/>
              </a:spcAft>
              <a:buClr>
                <a:srgbClr val="FF0000"/>
              </a:buClr>
              <a:buFont typeface="Arial" pitchFamily="34" charset="0"/>
              <a:buChar char="•"/>
              <a:defRPr/>
            </a:pPr>
            <a:r>
              <a:rPr lang="fa-IR" b="1" dirty="0">
                <a:cs typeface="B Nazanin" panose="00000400000000000000" pitchFamily="2" charset="-78"/>
              </a:rPr>
              <a:t>تجویز سرفکتانت.</a:t>
            </a:r>
          </a:p>
          <a:p>
            <a:pPr algn="r" rtl="1" fontAlgn="auto">
              <a:spcAft>
                <a:spcPts val="0"/>
              </a:spcAft>
              <a:buClr>
                <a:srgbClr val="FF0000"/>
              </a:buClr>
              <a:buFont typeface="Arial" pitchFamily="34" charset="0"/>
              <a:buChar char="•"/>
              <a:defRPr/>
            </a:pPr>
            <a:r>
              <a:rPr lang="fa-IR" b="1" dirty="0">
                <a:cs typeface="B Nazanin" panose="00000400000000000000" pitchFamily="2" charset="-78"/>
              </a:rPr>
              <a:t>تجویز اپی نفرین.</a:t>
            </a:r>
          </a:p>
          <a:p>
            <a:pPr algn="r" rtl="1" fontAlgn="auto">
              <a:spcAft>
                <a:spcPts val="0"/>
              </a:spcAft>
              <a:buClr>
                <a:srgbClr val="FF0000"/>
              </a:buClr>
              <a:buFont typeface="Arial" pitchFamily="34" charset="0"/>
              <a:buChar char="•"/>
              <a:defRPr/>
            </a:pPr>
            <a:r>
              <a:rPr lang="fa-IR" b="1" dirty="0">
                <a:cs typeface="B Nazanin" panose="00000400000000000000" pitchFamily="2" charset="-78"/>
              </a:rPr>
              <a:t>ساکشن نای (مکونیوم).</a:t>
            </a:r>
          </a:p>
          <a:p>
            <a:pPr algn="r" rtl="1" fontAlgn="auto">
              <a:spcAft>
                <a:spcPts val="0"/>
              </a:spcAft>
              <a:buClr>
                <a:srgbClr val="FF0000"/>
              </a:buClr>
              <a:buFont typeface="Arial" pitchFamily="34" charset="0"/>
              <a:buChar char="•"/>
              <a:defRPr/>
            </a:pPr>
            <a:r>
              <a:rPr lang="fa-IR" b="1" dirty="0">
                <a:cs typeface="B Nazanin" panose="00000400000000000000" pitchFamily="2" charset="-78"/>
              </a:rPr>
              <a:t>وزن تولد زیر 1000 گرم.</a:t>
            </a:r>
          </a:p>
          <a:p>
            <a:pPr algn="r" rtl="1" fontAlgn="auto">
              <a:spcAft>
                <a:spcPts val="0"/>
              </a:spcAft>
              <a:buClr>
                <a:srgbClr val="FF0000"/>
              </a:buClr>
              <a:buFont typeface="Arial" pitchFamily="34" charset="0"/>
              <a:buChar char="•"/>
              <a:defRPr/>
            </a:pPr>
            <a:r>
              <a:rPr lang="fa-IR" b="1" dirty="0">
                <a:cs typeface="B Nazanin" panose="00000400000000000000" pitchFamily="2" charset="-78"/>
              </a:rPr>
              <a:t>شک به فتق دیافراگماتیک مادرزادی.</a:t>
            </a:r>
            <a:endParaRPr lang="en-GB" b="1" dirty="0">
              <a:cs typeface="B Nazanin" panose="00000400000000000000" pitchFamily="2" charset="-78"/>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C00000"/>
                </a:solidFill>
              </a:rPr>
              <a:t>چیست؟</a:t>
            </a:r>
            <a:r>
              <a:rPr lang="en-US" dirty="0" smtClean="0">
                <a:solidFill>
                  <a:srgbClr val="C00000"/>
                </a:solidFill>
              </a:rPr>
              <a:t>DOPE</a:t>
            </a:r>
            <a:endParaRPr lang="en-US" dirty="0">
              <a:solidFill>
                <a:srgbClr val="C00000"/>
              </a:solidFill>
            </a:endParaRPr>
          </a:p>
        </p:txBody>
      </p:sp>
      <p:sp>
        <p:nvSpPr>
          <p:cNvPr id="3" name="Content Placeholder 2"/>
          <p:cNvSpPr>
            <a:spLocks noGrp="1"/>
          </p:cNvSpPr>
          <p:nvPr>
            <p:ph idx="1"/>
          </p:nvPr>
        </p:nvSpPr>
        <p:spPr/>
        <p:txBody>
          <a:bodyPr/>
          <a:lstStyle/>
          <a:p>
            <a:pPr algn="r" rtl="1"/>
            <a:r>
              <a:rPr lang="fa-IR" dirty="0"/>
              <a:t>در صورت بدتر شدن وضعیت نوزاد پس از </a:t>
            </a:r>
            <a:r>
              <a:rPr lang="fa-IR" dirty="0" smtClean="0"/>
              <a:t>لوله گذاری</a:t>
            </a:r>
            <a:r>
              <a:rPr lang="fa-IR" dirty="0"/>
              <a:t>، لوله ممکن </a:t>
            </a:r>
            <a:r>
              <a:rPr lang="fa-IR" dirty="0" smtClean="0"/>
              <a:t>است</a:t>
            </a:r>
          </a:p>
          <a:p>
            <a:pPr algn="r" rtl="1"/>
            <a:r>
              <a:rPr lang="fa-IR" dirty="0" smtClean="0"/>
              <a:t> </a:t>
            </a:r>
            <a:r>
              <a:rPr lang="fa-IR" dirty="0">
                <a:solidFill>
                  <a:srgbClr val="C00000"/>
                </a:solidFill>
              </a:rPr>
              <a:t>جابجا</a:t>
            </a:r>
            <a:r>
              <a:rPr lang="fa-IR" dirty="0"/>
              <a:t> </a:t>
            </a:r>
            <a:endParaRPr lang="fa-IR" dirty="0" smtClean="0"/>
          </a:p>
          <a:p>
            <a:pPr algn="r" rtl="1"/>
            <a:r>
              <a:rPr lang="fa-IR" dirty="0" smtClean="0">
                <a:solidFill>
                  <a:srgbClr val="C00000"/>
                </a:solidFill>
              </a:rPr>
              <a:t>بسته </a:t>
            </a:r>
            <a:r>
              <a:rPr lang="fa-IR" dirty="0">
                <a:solidFill>
                  <a:srgbClr val="C00000"/>
                </a:solidFill>
              </a:rPr>
              <a:t>شده </a:t>
            </a:r>
            <a:endParaRPr lang="fa-IR" dirty="0" smtClean="0">
              <a:solidFill>
                <a:srgbClr val="C00000"/>
              </a:solidFill>
            </a:endParaRPr>
          </a:p>
          <a:p>
            <a:pPr algn="r" rtl="1"/>
            <a:r>
              <a:rPr lang="fa-IR" dirty="0" smtClean="0">
                <a:solidFill>
                  <a:srgbClr val="C00000"/>
                </a:solidFill>
              </a:rPr>
              <a:t>پنوموتوراکس</a:t>
            </a:r>
          </a:p>
          <a:p>
            <a:pPr algn="r" rtl="1"/>
            <a:r>
              <a:rPr lang="fa-IR" dirty="0" smtClean="0"/>
              <a:t> </a:t>
            </a:r>
            <a:r>
              <a:rPr lang="fa-IR" dirty="0" smtClean="0">
                <a:solidFill>
                  <a:srgbClr val="C00000"/>
                </a:solidFill>
              </a:rPr>
              <a:t>اشکال </a:t>
            </a:r>
            <a:r>
              <a:rPr lang="fa-IR" dirty="0">
                <a:solidFill>
                  <a:srgbClr val="C00000"/>
                </a:solidFill>
              </a:rPr>
              <a:t>در تجهیزات </a:t>
            </a:r>
            <a:r>
              <a:rPr lang="en-US" dirty="0">
                <a:solidFill>
                  <a:srgbClr val="C00000"/>
                </a:solidFill>
              </a:rPr>
              <a:t>PPV </a:t>
            </a:r>
            <a:r>
              <a:rPr lang="fa-IR" dirty="0"/>
              <a:t>ایجاد شده </a:t>
            </a:r>
            <a:r>
              <a:rPr lang="fa-IR" dirty="0" smtClean="0"/>
              <a:t>باشد.</a:t>
            </a:r>
            <a:endParaRPr lang="en-US" dirty="0"/>
          </a:p>
        </p:txBody>
      </p:sp>
    </p:spTree>
    <p:extLst>
      <p:ext uri="{BB962C8B-B14F-4D97-AF65-F5344CB8AC3E}">
        <p14:creationId xmlns:p14="http://schemas.microsoft.com/office/powerpoint/2010/main" val="28631682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5400" dirty="0" smtClean="0">
                <a:solidFill>
                  <a:srgbClr val="C00000"/>
                </a:solidFill>
              </a:rPr>
              <a:t>نکته</a:t>
            </a:r>
            <a:endParaRPr lang="en-US" sz="5400" dirty="0">
              <a:solidFill>
                <a:srgbClr val="C00000"/>
              </a:solidFill>
            </a:endParaRPr>
          </a:p>
        </p:txBody>
      </p:sp>
      <p:sp>
        <p:nvSpPr>
          <p:cNvPr id="3" name="Content Placeholder 2"/>
          <p:cNvSpPr>
            <a:spLocks noGrp="1"/>
          </p:cNvSpPr>
          <p:nvPr>
            <p:ph idx="1"/>
          </p:nvPr>
        </p:nvSpPr>
        <p:spPr/>
        <p:txBody>
          <a:bodyPr>
            <a:normAutofit lnSpcReduction="10000"/>
          </a:bodyPr>
          <a:lstStyle/>
          <a:p>
            <a:pPr algn="r" rtl="1">
              <a:buFont typeface="Wingdings" panose="05000000000000000000" pitchFamily="2" charset="2"/>
              <a:buChar char="q"/>
            </a:pPr>
            <a:r>
              <a:rPr lang="fa-IR" dirty="0"/>
              <a:t>در صورتی که با جاگذاری درست لوله نای، سبب حرکت قفسه سینه با </a:t>
            </a:r>
            <a:r>
              <a:rPr lang="en-US" dirty="0"/>
              <a:t>PPV </a:t>
            </a:r>
            <a:r>
              <a:rPr lang="fa-IR" dirty="0"/>
              <a:t>نشدید، به بسته بودن راه هوایی مشکوک شوید و راه هوایی را با کاتتر یا مکنده نای ساکشن کنید</a:t>
            </a:r>
            <a:r>
              <a:rPr lang="fa-IR" dirty="0" smtClean="0"/>
              <a:t>.</a:t>
            </a:r>
          </a:p>
          <a:p>
            <a:pPr algn="r" rtl="1"/>
            <a:endParaRPr lang="fa-IR" dirty="0" smtClean="0"/>
          </a:p>
          <a:p>
            <a:pPr algn="r" rtl="1">
              <a:buFont typeface="Wingdings" panose="05000000000000000000" pitchFamily="2" charset="2"/>
              <a:buChar char="q"/>
            </a:pPr>
            <a:r>
              <a:rPr lang="fa-IR" dirty="0"/>
              <a:t>از </a:t>
            </a:r>
            <a:r>
              <a:rPr lang="fa-IR" dirty="0" smtClean="0"/>
              <a:t>تلاش </a:t>
            </a:r>
            <a:r>
              <a:rPr lang="fa-IR" dirty="0"/>
              <a:t>ناموفق تکراری برای </a:t>
            </a:r>
            <a:r>
              <a:rPr lang="fa-IR" dirty="0" smtClean="0"/>
              <a:t>لوله گذاری </a:t>
            </a:r>
            <a:r>
              <a:rPr lang="fa-IR" dirty="0"/>
              <a:t>بپرهیزید. در صورت شکست تهویه مؤثر با </a:t>
            </a:r>
            <a:r>
              <a:rPr lang="en-US" dirty="0"/>
              <a:t>PPV </a:t>
            </a:r>
            <a:r>
              <a:rPr lang="fa-IR" dirty="0"/>
              <a:t>با ماسک صورت و ناموفق یا ناممکن بودن </a:t>
            </a:r>
            <a:r>
              <a:rPr lang="fa-IR" dirty="0" smtClean="0"/>
              <a:t>لوله گذاری</a:t>
            </a:r>
            <a:r>
              <a:rPr lang="fa-IR" dirty="0"/>
              <a:t>، در نوزادان با وزن تخمینی بیش از 2 کیلوگرم، ماسک </a:t>
            </a:r>
            <a:r>
              <a:rPr lang="fa-IR" dirty="0" smtClean="0"/>
              <a:t>حنجره ای </a:t>
            </a:r>
            <a:r>
              <a:rPr lang="fa-IR" dirty="0"/>
              <a:t>ممکن است یک راه هوایی نجات بخش باشد.</a:t>
            </a:r>
            <a:endParaRPr lang="en-US" dirty="0"/>
          </a:p>
        </p:txBody>
      </p:sp>
    </p:spTree>
    <p:extLst>
      <p:ext uri="{BB962C8B-B14F-4D97-AF65-F5344CB8AC3E}">
        <p14:creationId xmlns:p14="http://schemas.microsoft.com/office/powerpoint/2010/main" val="411130309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00034" y="357166"/>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فشردن قفسه سینه</a:t>
            </a:r>
            <a:endParaRPr lang="en-GB"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395536" y="1816224"/>
            <a:ext cx="8363272" cy="3989040"/>
          </a:xfrm>
        </p:spPr>
        <p:style>
          <a:lnRef idx="2">
            <a:schemeClr val="accent6"/>
          </a:lnRef>
          <a:fillRef idx="1">
            <a:schemeClr val="lt1"/>
          </a:fillRef>
          <a:effectRef idx="0">
            <a:schemeClr val="accent6"/>
          </a:effectRef>
          <a:fontRef idx="minor">
            <a:schemeClr val="dk1"/>
          </a:fontRef>
        </p:style>
        <p:txBody>
          <a:bodyPr tIns="91440" rIns="91440">
            <a:noAutofit/>
          </a:bodyPr>
          <a:lstStyle/>
          <a:p>
            <a:pPr marL="0" indent="0" algn="r" rtl="1">
              <a:buClr>
                <a:srgbClr val="FF0000"/>
              </a:buClr>
              <a:buNone/>
            </a:pPr>
            <a:r>
              <a:rPr lang="fa-IR" b="1" dirty="0">
                <a:solidFill>
                  <a:srgbClr val="C00000"/>
                </a:solidFill>
                <a:cs typeface="B Nazanin" panose="00000400000000000000" pitchFamily="2" charset="-78"/>
              </a:rPr>
              <a:t>فشردن قفسه سینه به معنای فشردن ریتمیک استرنوم است و طی آن:</a:t>
            </a:r>
            <a:endParaRPr lang="en-GB" b="1" dirty="0">
              <a:solidFill>
                <a:srgbClr val="C00000"/>
              </a:solidFill>
              <a:cs typeface="B Nazanin" panose="00000400000000000000" pitchFamily="2" charset="-78"/>
            </a:endParaRPr>
          </a:p>
          <a:p>
            <a:pPr algn="r" rtl="1">
              <a:buClr>
                <a:srgbClr val="FF0000"/>
              </a:buClr>
            </a:pPr>
            <a:r>
              <a:rPr lang="fa-IR" b="1" dirty="0">
                <a:cs typeface="B Nazanin" panose="00000400000000000000" pitchFamily="2" charset="-78"/>
              </a:rPr>
              <a:t>قلب بین استرنوم و ستون مهره ها فشرده می شود.</a:t>
            </a:r>
          </a:p>
          <a:p>
            <a:pPr algn="r" rtl="1">
              <a:buClr>
                <a:srgbClr val="FF0000"/>
              </a:buClr>
            </a:pPr>
            <a:r>
              <a:rPr lang="fa-IR" b="1" dirty="0">
                <a:cs typeface="B Nazanin" panose="00000400000000000000" pitchFamily="2" charset="-78"/>
              </a:rPr>
              <a:t>فشار درون قفسه سینه بالا می رود.</a:t>
            </a:r>
          </a:p>
          <a:p>
            <a:pPr algn="r" rtl="1">
              <a:buClr>
                <a:srgbClr val="FF0000"/>
              </a:buClr>
            </a:pPr>
            <a:r>
              <a:rPr lang="fa-IR" b="1" dirty="0">
                <a:cs typeface="B Nazanin" panose="00000400000000000000" pitchFamily="2" charset="-78"/>
              </a:rPr>
              <a:t>خون در اعضای حیاتی بدن جریان پیدا می کند.</a:t>
            </a:r>
            <a:endParaRPr lang="en-GB" b="1" dirty="0">
              <a:cs typeface="B Nazanin" panose="00000400000000000000" pitchFamily="2" charset="-78"/>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404664"/>
            <a:ext cx="8262090" cy="1095502"/>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فشردن قفسه سینه</a:t>
            </a:r>
            <a:endParaRPr lang="en-GB"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pic>
        <p:nvPicPr>
          <p:cNvPr id="2050" name="Picture 2" descr="C:\Users\Niknafs\Pictures\s234.jpg"/>
          <p:cNvPicPr>
            <a:picLocks noGrp="1" noChangeAspect="1" noChangeArrowheads="1"/>
          </p:cNvPicPr>
          <p:nvPr>
            <p:ph idx="1"/>
          </p:nvPr>
        </p:nvPicPr>
        <p:blipFill rotWithShape="1">
          <a:blip r:embed="rId3"/>
          <a:srcRect l="-295" t="348" r="-23" b="15357"/>
          <a:stretch/>
        </p:blipFill>
        <p:spPr bwMode="auto">
          <a:xfrm>
            <a:off x="2089625" y="2141908"/>
            <a:ext cx="5362695" cy="3807372"/>
          </a:xfrm>
          <a:prstGeom prst="rect">
            <a:avLst/>
          </a:prstGeom>
          <a:noFill/>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Niknafs\Pictures\s237.jpg"/>
          <p:cNvPicPr>
            <a:picLocks noGrp="1" noChangeAspect="1" noChangeArrowheads="1"/>
          </p:cNvPicPr>
          <p:nvPr>
            <p:ph idx="1"/>
          </p:nvPr>
        </p:nvPicPr>
        <p:blipFill>
          <a:blip r:embed="rId3"/>
          <a:stretch>
            <a:fillRect/>
          </a:stretch>
        </p:blipFill>
        <p:spPr bwMode="auto">
          <a:xfrm>
            <a:off x="2609414" y="1600200"/>
            <a:ext cx="3925171" cy="4525963"/>
          </a:xfrm>
          <a:prstGeom prst="rect">
            <a:avLst/>
          </a:prstGeom>
          <a:noFill/>
        </p:spPr>
      </p:pic>
      <p:sp>
        <p:nvSpPr>
          <p:cNvPr id="5" name="Title 1"/>
          <p:cNvSpPr>
            <a:spLocks noGrp="1"/>
          </p:cNvSpPr>
          <p:nvPr>
            <p:ph type="title"/>
          </p:nvPr>
        </p:nvSpPr>
        <p:spPr>
          <a:xfrm>
            <a:off x="467544" y="404664"/>
            <a:ext cx="8262090" cy="1095502"/>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فشردن قفسه سینه</a:t>
            </a:r>
            <a:endParaRPr lang="en-GB"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انگشت گذاری</a:t>
            </a:r>
            <a:endParaRPr lang="en-GB"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pic>
        <p:nvPicPr>
          <p:cNvPr id="4" name="Picture 3"/>
          <p:cNvPicPr>
            <a:picLocks noChangeAspect="1"/>
          </p:cNvPicPr>
          <p:nvPr/>
        </p:nvPicPr>
        <p:blipFill>
          <a:blip r:embed="rId3"/>
          <a:stretch>
            <a:fillRect/>
          </a:stretch>
        </p:blipFill>
        <p:spPr>
          <a:xfrm>
            <a:off x="1907704" y="3429000"/>
            <a:ext cx="3211250" cy="3168352"/>
          </a:xfrm>
          <a:prstGeom prst="rect">
            <a:avLst/>
          </a:prstGeom>
        </p:spPr>
      </p:pic>
      <p:sp>
        <p:nvSpPr>
          <p:cNvPr id="3" name="Rectangle 2"/>
          <p:cNvSpPr/>
          <p:nvPr/>
        </p:nvSpPr>
        <p:spPr>
          <a:xfrm>
            <a:off x="323528" y="1556792"/>
            <a:ext cx="8363272" cy="707886"/>
          </a:xfrm>
          <a:prstGeom prst="rect">
            <a:avLst/>
          </a:prstGeom>
        </p:spPr>
        <p:txBody>
          <a:bodyPr wrap="square">
            <a:spAutoFit/>
          </a:bodyPr>
          <a:lstStyle/>
          <a:p>
            <a:pPr algn="r" rtl="1">
              <a:buClr>
                <a:srgbClr val="FF0000"/>
              </a:buClr>
            </a:pPr>
            <a:r>
              <a:rPr lang="fa-IR" sz="2000" dirty="0"/>
              <a:t>انگشتان خود را از دو طرف شکم روی لبـه تحتانی دنده ها بلغزانید تا به زائده زایفویید برسید.</a:t>
            </a:r>
          </a:p>
          <a:p>
            <a:pPr algn="r" rtl="1">
              <a:buClr>
                <a:srgbClr val="FF0000"/>
              </a:buClr>
            </a:pPr>
            <a:r>
              <a:rPr lang="fa-IR" sz="2000" dirty="0"/>
              <a:t>ثلث تحتانی استرنوم که مابین زایفویید و خط فرضی پستانی قرار دارد جای فشردن است. </a:t>
            </a:r>
            <a:endParaRPr lang="en-GB" sz="2000" dirty="0"/>
          </a:p>
        </p:txBody>
      </p:sp>
    </p:spTree>
    <p:extLst>
      <p:ext uri="{BB962C8B-B14F-4D97-AF65-F5344CB8AC3E}">
        <p14:creationId xmlns:p14="http://schemas.microsoft.com/office/powerpoint/2010/main" val="16822684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7504" y="692696"/>
            <a:ext cx="8981898" cy="5688632"/>
          </a:xfrm>
          <a:prstGeom prst="rect">
            <a:avLst/>
          </a:prstGeom>
        </p:spPr>
      </p:pic>
      <p:sp>
        <p:nvSpPr>
          <p:cNvPr id="3" name="Oval 2"/>
          <p:cNvSpPr/>
          <p:nvPr/>
        </p:nvSpPr>
        <p:spPr>
          <a:xfrm>
            <a:off x="6300192" y="5589240"/>
            <a:ext cx="199452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انحراف خون به سمت آئورت در جنینی</a:t>
            </a:r>
            <a:endParaRPr lang="en-US" dirty="0"/>
          </a:p>
        </p:txBody>
      </p:sp>
    </p:spTree>
    <p:extLst>
      <p:ext uri="{BB962C8B-B14F-4D97-AF65-F5344CB8AC3E}">
        <p14:creationId xmlns:p14="http://schemas.microsoft.com/office/powerpoint/2010/main" val="356305497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2915816" y="1772816"/>
            <a:ext cx="3208759" cy="4655653"/>
          </a:xfrm>
          <a:prstGeom prst="rect">
            <a:avLst/>
          </a:prstGeom>
        </p:spPr>
      </p:pic>
      <p:sp>
        <p:nvSpPr>
          <p:cNvPr id="11" name="Title 1"/>
          <p:cNvSpPr>
            <a:spLocks noGrp="1"/>
          </p:cNvSpPr>
          <p:nvPr>
            <p:ph type="title"/>
          </p:nvPr>
        </p:nvSpPr>
        <p:spPr>
          <a:xfrm>
            <a:off x="414338" y="242888"/>
            <a:ext cx="8272462" cy="1313904"/>
          </a:xfrm>
          <a:ln>
            <a:noFill/>
          </a:ln>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روش شست</a:t>
            </a:r>
            <a:endParaRPr lang="en-GB"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42913" y="242888"/>
            <a:ext cx="8243887" cy="1313904"/>
          </a:xfrm>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روش دو انگشتی</a:t>
            </a:r>
            <a:endParaRPr lang="en-GB"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4" name="Content Placeholder 3"/>
          <p:cNvSpPr>
            <a:spLocks noGrp="1"/>
          </p:cNvSpPr>
          <p:nvPr>
            <p:ph sz="half" idx="2"/>
          </p:nvPr>
        </p:nvSpPr>
        <p:spPr>
          <a:xfrm>
            <a:off x="4708276" y="2214016"/>
            <a:ext cx="4040188" cy="3951288"/>
          </a:xfrm>
        </p:spPr>
        <p:txBody>
          <a:bodyPr>
            <a:normAutofit fontScale="92500" lnSpcReduction="20000"/>
          </a:bodyPr>
          <a:lstStyle/>
          <a:p>
            <a:pPr algn="r" rtl="1">
              <a:buClr>
                <a:srgbClr val="FF0000"/>
              </a:buClr>
            </a:pPr>
            <a:r>
              <a:rPr lang="fa-IR" sz="3400" b="1" dirty="0">
                <a:cs typeface="B Nazanin" panose="00000400000000000000" pitchFamily="2" charset="-78"/>
              </a:rPr>
              <a:t>نـوک انگشت میـانی و انگشت نشـانه یا حلقه، جناغ سینه را می فشرد.</a:t>
            </a:r>
            <a:endParaRPr lang="en-GB" sz="3400" b="1" dirty="0">
              <a:cs typeface="B Nazanin" panose="00000400000000000000" pitchFamily="2" charset="-78"/>
            </a:endParaRPr>
          </a:p>
          <a:p>
            <a:pPr algn="r" rtl="1">
              <a:buClr>
                <a:srgbClr val="FF0000"/>
              </a:buClr>
            </a:pPr>
            <a:r>
              <a:rPr lang="fa-IR" sz="3400" b="1" dirty="0">
                <a:cs typeface="B Nazanin" panose="00000400000000000000" pitchFamily="2" charset="-78"/>
              </a:rPr>
              <a:t>دست دیگـر زیر پشت نوزاد قرار می گیرد.</a:t>
            </a:r>
            <a:endParaRPr lang="en-GB" sz="3400" b="1" dirty="0">
              <a:cs typeface="B Nazanin" panose="00000400000000000000" pitchFamily="2" charset="-78"/>
            </a:endParaRPr>
          </a:p>
        </p:txBody>
      </p:sp>
      <p:pic>
        <p:nvPicPr>
          <p:cNvPr id="3" name="Picture 2"/>
          <p:cNvPicPr>
            <a:picLocks noChangeAspect="1"/>
          </p:cNvPicPr>
          <p:nvPr/>
        </p:nvPicPr>
        <p:blipFill>
          <a:blip r:embed="rId3"/>
          <a:stretch>
            <a:fillRect/>
          </a:stretch>
        </p:blipFill>
        <p:spPr>
          <a:xfrm>
            <a:off x="323528" y="1832793"/>
            <a:ext cx="4383812" cy="4044479"/>
          </a:xfrm>
          <a:prstGeom prst="rect">
            <a:avLst/>
          </a:prstGeom>
        </p:spPr>
      </p:pic>
    </p:spTree>
    <p:extLst>
      <p:ext uri="{BB962C8B-B14F-4D97-AF65-F5344CB8AC3E}">
        <p14:creationId xmlns:p14="http://schemas.microsoft.com/office/powerpoint/2010/main" val="271105506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42913" y="242888"/>
            <a:ext cx="8243887" cy="1313904"/>
          </a:xfrm>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روش دو انگشتی</a:t>
            </a:r>
            <a:endParaRPr lang="en-GB"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8" name="Content Placeholder 3"/>
          <p:cNvSpPr txBox="1">
            <a:spLocks/>
          </p:cNvSpPr>
          <p:nvPr/>
        </p:nvSpPr>
        <p:spPr>
          <a:xfrm>
            <a:off x="3923928" y="2214016"/>
            <a:ext cx="4040188" cy="3951288"/>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lgn="r" rtl="1">
              <a:buClr>
                <a:srgbClr val="FF0000"/>
              </a:buClr>
            </a:pPr>
            <a:r>
              <a:rPr lang="fa-IR" sz="3400" b="1" dirty="0">
                <a:cs typeface="B Nazanin" panose="00000400000000000000" pitchFamily="2" charset="-78"/>
              </a:rPr>
              <a:t>نـوک انگشت میـانی و انگشت نشـانه یا حلقه، جناغ سینه را می فشرد.</a:t>
            </a:r>
            <a:endParaRPr lang="en-GB" sz="3400" b="1" dirty="0">
              <a:cs typeface="B Nazanin" panose="00000400000000000000" pitchFamily="2" charset="-78"/>
            </a:endParaRPr>
          </a:p>
          <a:p>
            <a:pPr algn="r" rtl="1">
              <a:buClr>
                <a:srgbClr val="FF0000"/>
              </a:buClr>
            </a:pPr>
            <a:r>
              <a:rPr lang="fa-IR" sz="3400" b="1" dirty="0">
                <a:cs typeface="B Nazanin" panose="00000400000000000000" pitchFamily="2" charset="-78"/>
              </a:rPr>
              <a:t>دست دیگـر زیر پشت نوزاد قرار می گیرد.</a:t>
            </a:r>
            <a:endParaRPr lang="en-GB" sz="3400" b="1" dirty="0">
              <a:cs typeface="B Nazanin" panose="00000400000000000000" pitchFamily="2" charset="-78"/>
            </a:endParaRPr>
          </a:p>
        </p:txBody>
      </p:sp>
      <p:pic>
        <p:nvPicPr>
          <p:cNvPr id="3" name="Picture 2"/>
          <p:cNvPicPr>
            <a:picLocks noChangeAspect="1"/>
          </p:cNvPicPr>
          <p:nvPr/>
        </p:nvPicPr>
        <p:blipFill>
          <a:blip r:embed="rId3"/>
          <a:stretch>
            <a:fillRect/>
          </a:stretch>
        </p:blipFill>
        <p:spPr>
          <a:xfrm>
            <a:off x="1259632" y="1700808"/>
            <a:ext cx="2000250" cy="4676775"/>
          </a:xfrm>
          <a:prstGeom prst="rect">
            <a:avLst/>
          </a:prstGeom>
        </p:spPr>
      </p:pic>
    </p:spTree>
    <p:extLst>
      <p:ext uri="{BB962C8B-B14F-4D97-AF65-F5344CB8AC3E}">
        <p14:creationId xmlns:p14="http://schemas.microsoft.com/office/powerpoint/2010/main" val="114134929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Niknafs\Pictures\s259.jpg"/>
          <p:cNvPicPr>
            <a:picLocks noGrp="1" noChangeAspect="1" noChangeArrowheads="1"/>
          </p:cNvPicPr>
          <p:nvPr>
            <p:ph idx="1"/>
          </p:nvPr>
        </p:nvPicPr>
        <p:blipFill>
          <a:blip r:embed="rId3"/>
          <a:stretch>
            <a:fillRect/>
          </a:stretch>
        </p:blipFill>
        <p:spPr bwMode="auto">
          <a:xfrm>
            <a:off x="1272134" y="1855365"/>
            <a:ext cx="6599732" cy="4525963"/>
          </a:xfrm>
          <a:prstGeom prst="rect">
            <a:avLst/>
          </a:prstGeom>
          <a:noFill/>
        </p:spPr>
      </p:pic>
      <p:sp>
        <p:nvSpPr>
          <p:cNvPr id="5" name="Title 1"/>
          <p:cNvSpPr>
            <a:spLocks noGrp="1"/>
          </p:cNvSpPr>
          <p:nvPr>
            <p:ph type="title"/>
          </p:nvPr>
        </p:nvSpPr>
        <p:spPr>
          <a:xfrm>
            <a:off x="442913" y="242888"/>
            <a:ext cx="8243887" cy="1313904"/>
          </a:xfrm>
          <a:ln>
            <a:noFill/>
          </a:ln>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روش دو انگشتی</a:t>
            </a:r>
            <a:endParaRPr lang="en-GB"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مقایسه دو روش</a:t>
            </a:r>
            <a:endParaRPr lang="en-GB"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323528" y="1857364"/>
            <a:ext cx="8406106" cy="4525963"/>
          </a:xfrm>
        </p:spPr>
        <p:style>
          <a:lnRef idx="2">
            <a:schemeClr val="accent6"/>
          </a:lnRef>
          <a:fillRef idx="1">
            <a:schemeClr val="lt1"/>
          </a:fillRef>
          <a:effectRef idx="0">
            <a:schemeClr val="accent6"/>
          </a:effectRef>
          <a:fontRef idx="minor">
            <a:schemeClr val="dk1"/>
          </a:fontRef>
        </p:style>
        <p:txBody>
          <a:bodyPr>
            <a:normAutofit lnSpcReduction="10000"/>
          </a:bodyPr>
          <a:lstStyle/>
          <a:p>
            <a:pPr algn="r" rtl="1">
              <a:buNone/>
            </a:pPr>
            <a:r>
              <a:rPr lang="fa-IR" sz="3600" b="1" dirty="0">
                <a:solidFill>
                  <a:srgbClr val="C00000"/>
                </a:solidFill>
                <a:cs typeface="B Nazanin" panose="00000400000000000000" pitchFamily="2" charset="-78"/>
              </a:rPr>
              <a:t>روش شست (برتر است)</a:t>
            </a:r>
            <a:endParaRPr lang="en-GB" sz="3600" b="1" dirty="0">
              <a:solidFill>
                <a:srgbClr val="C00000"/>
              </a:solidFill>
              <a:cs typeface="B Nazanin" panose="00000400000000000000" pitchFamily="2" charset="-78"/>
            </a:endParaRPr>
          </a:p>
          <a:p>
            <a:pPr algn="r" rtl="1">
              <a:buClr>
                <a:srgbClr val="FF0000"/>
              </a:buClr>
            </a:pPr>
            <a:r>
              <a:rPr lang="fa-IR" b="1" dirty="0">
                <a:cs typeface="B Nazanin" panose="00000400000000000000" pitchFamily="2" charset="-78"/>
              </a:rPr>
              <a:t>کمتر خسته کننده است.</a:t>
            </a:r>
          </a:p>
          <a:p>
            <a:pPr algn="r" rtl="1">
              <a:buClr>
                <a:srgbClr val="FF0000"/>
              </a:buClr>
            </a:pPr>
            <a:r>
              <a:rPr lang="fa-IR" b="1" dirty="0">
                <a:cs typeface="B Nazanin" panose="00000400000000000000" pitchFamily="2" charset="-78"/>
              </a:rPr>
              <a:t>عمق فشار را بهتر کنترل می کند.</a:t>
            </a:r>
          </a:p>
          <a:p>
            <a:pPr algn="r" rtl="1">
              <a:buClr>
                <a:srgbClr val="FF0000"/>
              </a:buClr>
            </a:pPr>
            <a:r>
              <a:rPr lang="fa-IR" b="1" dirty="0">
                <a:cs typeface="B Nazanin" panose="00000400000000000000" pitchFamily="2" charset="-78"/>
              </a:rPr>
              <a:t>ممکن است مؤثرتر باشد.</a:t>
            </a:r>
            <a:endParaRPr lang="en-GB" b="1" dirty="0">
              <a:cs typeface="B Nazanin" panose="00000400000000000000" pitchFamily="2" charset="-78"/>
            </a:endParaRPr>
          </a:p>
          <a:p>
            <a:pPr algn="r" rtl="1">
              <a:buNone/>
            </a:pPr>
            <a:r>
              <a:rPr lang="fa-IR" sz="3600" b="1" dirty="0">
                <a:solidFill>
                  <a:srgbClr val="C00000"/>
                </a:solidFill>
                <a:cs typeface="B Nazanin" panose="00000400000000000000" pitchFamily="2" charset="-78"/>
              </a:rPr>
              <a:t>روش دو انگشتی</a:t>
            </a:r>
            <a:endParaRPr lang="en-GB" sz="3600" b="1" dirty="0">
              <a:solidFill>
                <a:srgbClr val="C00000"/>
              </a:solidFill>
              <a:cs typeface="B Nazanin" panose="00000400000000000000" pitchFamily="2" charset="-78"/>
            </a:endParaRPr>
          </a:p>
          <a:p>
            <a:pPr algn="r" rtl="1">
              <a:buClr>
                <a:srgbClr val="FF0000"/>
              </a:buClr>
            </a:pPr>
            <a:r>
              <a:rPr lang="fa-IR" b="1" dirty="0">
                <a:cs typeface="B Nazanin" panose="00000400000000000000" pitchFamily="2" charset="-78"/>
              </a:rPr>
              <a:t>روش برتر برای دست های کوچک.</a:t>
            </a:r>
          </a:p>
          <a:p>
            <a:pPr algn="r" rtl="1">
              <a:buClr>
                <a:srgbClr val="FF0000"/>
              </a:buClr>
            </a:pPr>
            <a:r>
              <a:rPr lang="fa-IR" b="1" dirty="0">
                <a:cs typeface="B Nazanin" panose="00000400000000000000" pitchFamily="2" charset="-78"/>
              </a:rPr>
              <a:t>امکان دسترسی به ناف برای تجویز دارو را فراهم می کند.</a:t>
            </a:r>
            <a:endParaRPr lang="en-GB" b="1" dirty="0">
              <a:cs typeface="B Nazanin" panose="00000400000000000000" pitchFamily="2" charset="-78"/>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620688"/>
            <a:ext cx="8229600" cy="1215008"/>
          </a:xfrm>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میزان و عمق فشار</a:t>
            </a:r>
            <a:endParaRPr lang="en-GB"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4" name="Content Placeholder 3"/>
          <p:cNvSpPr>
            <a:spLocks noGrp="1"/>
          </p:cNvSpPr>
          <p:nvPr>
            <p:ph sz="half" idx="2"/>
          </p:nvPr>
        </p:nvSpPr>
        <p:spPr>
          <a:xfrm>
            <a:off x="500034" y="2276872"/>
            <a:ext cx="4040188" cy="3962118"/>
          </a:xfrm>
        </p:spPr>
        <p:txBody>
          <a:bodyPr>
            <a:noAutofit/>
          </a:bodyPr>
          <a:lstStyle/>
          <a:p>
            <a:pPr algn="r" rtl="1">
              <a:buClr>
                <a:srgbClr val="FF0000"/>
              </a:buClr>
            </a:pPr>
            <a:r>
              <a:rPr lang="fa-IR" sz="2800" b="1" dirty="0">
                <a:cs typeface="B Nazanin" panose="00000400000000000000" pitchFamily="2" charset="-78"/>
              </a:rPr>
              <a:t>استرنوم را به عمق </a:t>
            </a:r>
            <a:r>
              <a:rPr lang="fa-IR" sz="2800" b="1" baseline="30000" dirty="0">
                <a:cs typeface="B Nazanin" panose="00000400000000000000" pitchFamily="2" charset="-78"/>
              </a:rPr>
              <a:t>1</a:t>
            </a:r>
            <a:r>
              <a:rPr lang="fa-IR" sz="2800" b="1" dirty="0">
                <a:cs typeface="B Nazanin" panose="00000400000000000000" pitchFamily="2" charset="-78"/>
              </a:rPr>
              <a:t>/</a:t>
            </a:r>
            <a:r>
              <a:rPr lang="fa-IR" sz="2800" b="1" baseline="-25000" dirty="0">
                <a:cs typeface="B Nazanin" panose="00000400000000000000" pitchFamily="2" charset="-78"/>
              </a:rPr>
              <a:t>3 </a:t>
            </a:r>
            <a:r>
              <a:rPr lang="fa-IR" sz="2800" b="1" dirty="0">
                <a:cs typeface="B Nazanin" panose="00000400000000000000" pitchFamily="2" charset="-78"/>
              </a:rPr>
              <a:t>قطر قدامی خلفی قفسه سینـه فشار دهید.</a:t>
            </a:r>
            <a:endParaRPr lang="fa-IR" sz="2800" b="1" baseline="-25000" dirty="0">
              <a:cs typeface="B Nazanin" panose="00000400000000000000" pitchFamily="2" charset="-78"/>
            </a:endParaRPr>
          </a:p>
          <a:p>
            <a:pPr algn="r" rtl="1">
              <a:buClr>
                <a:srgbClr val="FF0000"/>
              </a:buClr>
            </a:pPr>
            <a:r>
              <a:rPr lang="fa-IR" sz="2800" b="1" dirty="0">
                <a:cs typeface="B Nazanin" panose="00000400000000000000" pitchFamily="2" charset="-78"/>
              </a:rPr>
              <a:t>بـه منظور افـزودن برون ده قلبی، طـول مدت فشار باید کمتر از مدت رها کردن باشد.</a:t>
            </a:r>
            <a:endParaRPr lang="en-GB" sz="2800" b="1" dirty="0">
              <a:cs typeface="B Nazanin" panose="00000400000000000000" pitchFamily="2" charset="-78"/>
            </a:endParaRPr>
          </a:p>
        </p:txBody>
      </p:sp>
      <p:pic>
        <p:nvPicPr>
          <p:cNvPr id="11266" name="Picture 2" descr="C:\Users\Niknafs\Pictures\s263.jpg"/>
          <p:cNvPicPr>
            <a:picLocks noGrp="1" noChangeAspect="1" noChangeArrowheads="1"/>
          </p:cNvPicPr>
          <p:nvPr>
            <p:ph sz="quarter" idx="4"/>
          </p:nvPr>
        </p:nvPicPr>
        <p:blipFill>
          <a:blip r:embed="rId3"/>
          <a:srcRect/>
          <a:stretch>
            <a:fillRect/>
          </a:stretch>
        </p:blipFill>
        <p:spPr bwMode="auto">
          <a:xfrm>
            <a:off x="4778697" y="2329359"/>
            <a:ext cx="4041775" cy="261180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042987" y="1625302"/>
            <a:ext cx="7058025" cy="4972050"/>
          </a:xfrm>
          <a:prstGeom prst="rect">
            <a:avLst/>
          </a:prstGeom>
        </p:spPr>
      </p:pic>
      <p:sp>
        <p:nvSpPr>
          <p:cNvPr id="9" name="Title 1"/>
          <p:cNvSpPr>
            <a:spLocks noGrp="1"/>
          </p:cNvSpPr>
          <p:nvPr>
            <p:ph type="title"/>
          </p:nvPr>
        </p:nvSpPr>
        <p:spPr>
          <a:xfrm>
            <a:off x="500034" y="260648"/>
            <a:ext cx="8229600" cy="1143000"/>
          </a:xfrm>
          <a:ln>
            <a:noFill/>
          </a:ln>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میزان و عمق فشار</a:t>
            </a:r>
            <a:endParaRPr lang="en-GB"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800"/>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روش </a:t>
            </a:r>
            <a:endParaRPr lang="en-GB"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457200" y="2046879"/>
            <a:ext cx="8229600" cy="3614369"/>
          </a:xfrm>
        </p:spPr>
        <p:style>
          <a:lnRef idx="2">
            <a:schemeClr val="accent6"/>
          </a:lnRef>
          <a:fillRef idx="1">
            <a:schemeClr val="lt1"/>
          </a:fillRef>
          <a:effectRef idx="0">
            <a:schemeClr val="accent6"/>
          </a:effectRef>
          <a:fontRef idx="minor">
            <a:schemeClr val="dk1"/>
          </a:fontRef>
        </p:style>
        <p:txBody>
          <a:bodyPr tIns="182880">
            <a:normAutofit fontScale="85000" lnSpcReduction="10000"/>
          </a:bodyPr>
          <a:lstStyle/>
          <a:p>
            <a:pPr algn="r" rtl="1">
              <a:buClr>
                <a:srgbClr val="FF0000"/>
              </a:buClr>
            </a:pPr>
            <a:r>
              <a:rPr lang="fa-IR" sz="3600" b="1" dirty="0">
                <a:cs typeface="B Nazanin" panose="00000400000000000000" pitchFamily="2" charset="-78"/>
              </a:rPr>
              <a:t>دنده ها را فشار ندهید (روش شست).</a:t>
            </a:r>
          </a:p>
          <a:p>
            <a:pPr algn="r" rtl="1">
              <a:buClr>
                <a:srgbClr val="FF0000"/>
              </a:buClr>
            </a:pPr>
            <a:r>
              <a:rPr lang="fa-IR" sz="3600" b="1" dirty="0">
                <a:cs typeface="B Nazanin" panose="00000400000000000000" pitchFamily="2" charset="-78"/>
              </a:rPr>
              <a:t>هنگام برداشتن فشار از روی جناغ تماس انگشتان را با پوست حفظ کنید.</a:t>
            </a:r>
          </a:p>
          <a:p>
            <a:pPr algn="r" rtl="1">
              <a:buClr>
                <a:srgbClr val="FF0000"/>
              </a:buClr>
            </a:pPr>
            <a:r>
              <a:rPr lang="fa-IR" sz="3600" b="1" dirty="0">
                <a:cs typeface="B Nazanin" panose="00000400000000000000" pitchFamily="2" charset="-78"/>
              </a:rPr>
              <a:t>تعداد دفعات و عمق فشار را ثابت نگاه دارید.</a:t>
            </a:r>
          </a:p>
          <a:p>
            <a:pPr algn="r" rtl="1">
              <a:buClr>
                <a:srgbClr val="FF0000"/>
              </a:buClr>
            </a:pPr>
            <a:r>
              <a:rPr lang="fa-IR" sz="3600" b="1" dirty="0">
                <a:cs typeface="B Nazanin" panose="00000400000000000000" pitchFamily="2" charset="-78"/>
              </a:rPr>
              <a:t>نبض را به تناوب کنترل نمایید.</a:t>
            </a:r>
            <a:endParaRPr lang="en-GB" sz="3600" b="1" dirty="0">
              <a:cs typeface="B Nazanin" panose="00000400000000000000" pitchFamily="2" charset="-78"/>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2046309"/>
            <a:ext cx="8229600" cy="4263011"/>
          </a:xfrm>
        </p:spPr>
        <p:style>
          <a:lnRef idx="2">
            <a:schemeClr val="accent6"/>
          </a:lnRef>
          <a:fillRef idx="1">
            <a:schemeClr val="lt1"/>
          </a:fillRef>
          <a:effectRef idx="0">
            <a:schemeClr val="accent6"/>
          </a:effectRef>
          <a:fontRef idx="minor">
            <a:schemeClr val="dk1"/>
          </a:fontRef>
        </p:style>
        <p:txBody>
          <a:bodyPr tIns="182880">
            <a:normAutofit fontScale="92500"/>
          </a:bodyPr>
          <a:lstStyle/>
          <a:p>
            <a:pPr algn="r" rtl="1">
              <a:buClr>
                <a:srgbClr val="FF0000"/>
              </a:buClr>
            </a:pPr>
            <a:r>
              <a:rPr lang="fa-IR" sz="3900" dirty="0" smtClean="0"/>
              <a:t>یک </a:t>
            </a:r>
            <a:r>
              <a:rPr lang="fa-IR" sz="3900" dirty="0"/>
              <a:t>سیکل مرکب از 3 بار فشردن و 1 بار تهویه، 2 ثانیه طول می کشد.</a:t>
            </a:r>
          </a:p>
          <a:p>
            <a:pPr algn="r" rtl="1">
              <a:buClr>
                <a:srgbClr val="FF0000"/>
              </a:buClr>
            </a:pPr>
            <a:r>
              <a:rPr lang="fa-IR" sz="3900" dirty="0"/>
              <a:t>طی 1 دقیقه، ریـه نوزاد 30 بـار تهویه و قفسه سینه وی 90 بار فشـرده می شود، جمعاً 120 </a:t>
            </a:r>
            <a:r>
              <a:rPr lang="fa-IR" sz="3900" dirty="0" smtClean="0"/>
              <a:t>بار.</a:t>
            </a:r>
          </a:p>
          <a:p>
            <a:pPr marL="0" indent="0" algn="ctr" rtl="1">
              <a:buClr>
                <a:srgbClr val="FF0000"/>
              </a:buClr>
              <a:buNone/>
            </a:pPr>
            <a:r>
              <a:rPr lang="fa-IR" sz="4000" dirty="0">
                <a:solidFill>
                  <a:srgbClr val="C00000"/>
                </a:solidFill>
              </a:rPr>
              <a:t>فشردن قفسه سینه و تهویه هماهنگ </a:t>
            </a:r>
            <a:endParaRPr lang="fa-IR" sz="4000" dirty="0" smtClean="0">
              <a:solidFill>
                <a:srgbClr val="C00000"/>
              </a:solidFill>
            </a:endParaRPr>
          </a:p>
          <a:p>
            <a:pPr marL="0" indent="0" algn="ctr" rtl="1">
              <a:buClr>
                <a:srgbClr val="FF0000"/>
              </a:buClr>
              <a:buNone/>
            </a:pPr>
            <a:r>
              <a:rPr lang="fa-IR" sz="4000" dirty="0">
                <a:solidFill>
                  <a:srgbClr val="C00000"/>
                </a:solidFill>
              </a:rPr>
              <a:t>3</a:t>
            </a:r>
            <a:r>
              <a:rPr lang="fa-IR" sz="4000" dirty="0" smtClean="0">
                <a:solidFill>
                  <a:srgbClr val="C00000"/>
                </a:solidFill>
              </a:rPr>
              <a:t> </a:t>
            </a:r>
            <a:r>
              <a:rPr lang="fa-IR" sz="4000" dirty="0">
                <a:solidFill>
                  <a:srgbClr val="C00000"/>
                </a:solidFill>
              </a:rPr>
              <a:t>فشار + 1 تهویه هر 2 ثانیه</a:t>
            </a:r>
            <a:endParaRPr lang="en-GB" sz="3900" dirty="0">
              <a:solidFill>
                <a:srgbClr val="C00000"/>
              </a:solidFill>
            </a:endParaRPr>
          </a:p>
          <a:p>
            <a:pPr>
              <a:buClr>
                <a:srgbClr val="FF0000"/>
              </a:buClr>
              <a:buNone/>
            </a:pPr>
            <a:endParaRPr lang="en-GB" sz="4400" b="1" dirty="0">
              <a:cs typeface="B Nazanin" panose="00000400000000000000" pitchFamily="2" charset="-78"/>
            </a:endParaRPr>
          </a:p>
        </p:txBody>
      </p:sp>
      <p:sp>
        <p:nvSpPr>
          <p:cNvPr id="5" name="Title 1"/>
          <p:cNvSpPr>
            <a:spLocks noGrp="1"/>
          </p:cNvSpPr>
          <p:nvPr>
            <p:ph type="title"/>
          </p:nvPr>
        </p:nvSpPr>
        <p:spPr>
          <a:xfrm>
            <a:off x="395536" y="557808"/>
            <a:ext cx="8229600" cy="1215008"/>
          </a:xfrm>
          <a:ln>
            <a:noFill/>
          </a:ln>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هماهنگی با تهویه</a:t>
            </a:r>
            <a:endParaRPr lang="en-GB"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9512" y="1844824"/>
            <a:ext cx="8770371" cy="3202086"/>
          </a:xfrm>
          <a:prstGeom prst="rect">
            <a:avLst/>
          </a:prstGeom>
        </p:spPr>
      </p:pic>
      <p:sp>
        <p:nvSpPr>
          <p:cNvPr id="5" name="Title 1"/>
          <p:cNvSpPr>
            <a:spLocks noGrp="1"/>
          </p:cNvSpPr>
          <p:nvPr>
            <p:ph type="title"/>
          </p:nvPr>
        </p:nvSpPr>
        <p:spPr>
          <a:xfrm>
            <a:off x="395536" y="246361"/>
            <a:ext cx="8229600" cy="1215008"/>
          </a:xfrm>
          <a:ln>
            <a:noFill/>
          </a:ln>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هماهنگی با تهویه</a:t>
            </a:r>
            <a:endParaRPr lang="en-GB"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2" name="Right Arrow 1"/>
          <p:cNvSpPr/>
          <p:nvPr/>
        </p:nvSpPr>
        <p:spPr>
          <a:xfrm>
            <a:off x="611560" y="1605385"/>
            <a:ext cx="864096" cy="1674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51520" y="5229200"/>
            <a:ext cx="8496944" cy="646331"/>
          </a:xfrm>
          <a:prstGeom prst="rect">
            <a:avLst/>
          </a:prstGeom>
        </p:spPr>
        <p:txBody>
          <a:bodyPr wrap="square">
            <a:spAutoFit/>
          </a:bodyPr>
          <a:lstStyle/>
          <a:p>
            <a:pPr algn="r" rtl="1"/>
            <a:r>
              <a:rPr lang="fa-IR" dirty="0" smtClean="0">
                <a:solidFill>
                  <a:srgbClr val="C00000"/>
                </a:solidFill>
              </a:rPr>
              <a:t>با آغاز فشردن قفسه سینه 2</a:t>
            </a:r>
            <a:r>
              <a:rPr lang="en-US" dirty="0" smtClean="0">
                <a:solidFill>
                  <a:srgbClr val="C00000"/>
                </a:solidFill>
              </a:rPr>
              <a:t> </a:t>
            </a:r>
            <a:r>
              <a:rPr lang="en-US" dirty="0">
                <a:solidFill>
                  <a:srgbClr val="C00000"/>
                </a:solidFill>
              </a:rPr>
              <a:t>FiO </a:t>
            </a:r>
            <a:r>
              <a:rPr lang="fa-IR" dirty="0" smtClean="0">
                <a:solidFill>
                  <a:srgbClr val="C00000"/>
                </a:solidFill>
              </a:rPr>
              <a:t>را </a:t>
            </a:r>
            <a:r>
              <a:rPr lang="fa-IR" dirty="0">
                <a:solidFill>
                  <a:srgbClr val="C00000"/>
                </a:solidFill>
              </a:rPr>
              <a:t>به 100 %افزایش دهید. به محض رسیدن ضربان قلب به بیش از </a:t>
            </a:r>
            <a:r>
              <a:rPr lang="en-US" dirty="0">
                <a:solidFill>
                  <a:srgbClr val="C00000"/>
                </a:solidFill>
              </a:rPr>
              <a:t>bpm 60 </a:t>
            </a:r>
            <a:r>
              <a:rPr lang="fa-IR" dirty="0">
                <a:solidFill>
                  <a:srgbClr val="C00000"/>
                </a:solidFill>
              </a:rPr>
              <a:t>و نمایش موج قابل قبول پالس اکسی </a:t>
            </a:r>
            <a:r>
              <a:rPr lang="en-US" dirty="0">
                <a:solidFill>
                  <a:srgbClr val="C00000"/>
                </a:solidFill>
              </a:rPr>
              <a:t>FiO2 </a:t>
            </a:r>
            <a:r>
              <a:rPr lang="fa-IR" dirty="0">
                <a:solidFill>
                  <a:srgbClr val="C00000"/>
                </a:solidFill>
              </a:rPr>
              <a:t>را برای تأمین اشباع اکسیژن هدف تنظیم کنید. </a:t>
            </a:r>
            <a:endParaRPr lang="en-US" dirty="0">
              <a:solidFill>
                <a:srgbClr val="C00000"/>
              </a:solidFill>
            </a:endParaRPr>
          </a:p>
        </p:txBody>
      </p:sp>
    </p:spTree>
    <p:extLst>
      <p:ext uri="{BB962C8B-B14F-4D97-AF65-F5344CB8AC3E}">
        <p14:creationId xmlns:p14="http://schemas.microsoft.com/office/powerpoint/2010/main" val="4972618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629816"/>
            <a:ext cx="8391876"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ریه ها و گردش خون پس از تولد </a:t>
            </a:r>
            <a:endParaRPr lang="en-GB"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457200" y="1903433"/>
            <a:ext cx="8363272" cy="4261871"/>
          </a:xfrm>
        </p:spPr>
        <p:style>
          <a:lnRef idx="2">
            <a:schemeClr val="accent2"/>
          </a:lnRef>
          <a:fillRef idx="1">
            <a:schemeClr val="lt1"/>
          </a:fillRef>
          <a:effectRef idx="0">
            <a:schemeClr val="accent2"/>
          </a:effectRef>
          <a:fontRef idx="minor">
            <a:schemeClr val="dk1"/>
          </a:fontRef>
        </p:style>
        <p:txBody>
          <a:bodyPr rIns="182880">
            <a:noAutofit/>
          </a:bodyPr>
          <a:lstStyle/>
          <a:p>
            <a:pPr marL="0" indent="0" algn="r" rtl="1">
              <a:buClr>
                <a:srgbClr val="FF0000"/>
              </a:buClr>
              <a:buNone/>
            </a:pPr>
            <a:r>
              <a:rPr lang="fa-IR" sz="2400" b="1" dirty="0">
                <a:solidFill>
                  <a:srgbClr val="C00000"/>
                </a:solidFill>
                <a:cs typeface="B Nazanin" panose="00000400000000000000" pitchFamily="2" charset="-78"/>
              </a:rPr>
              <a:t>درنوزاد</a:t>
            </a:r>
          </a:p>
          <a:p>
            <a:pPr algn="r" rtl="1">
              <a:buClr>
                <a:srgbClr val="FF0000"/>
              </a:buClr>
            </a:pPr>
            <a:r>
              <a:rPr lang="fa-IR" sz="2400" b="1" dirty="0">
                <a:cs typeface="B Nazanin" panose="00000400000000000000" pitchFamily="2" charset="-78"/>
              </a:rPr>
              <a:t>با ورود هوا ریه ها باز می شوند.</a:t>
            </a:r>
            <a:endParaRPr lang="en-GB" sz="2400" b="1" dirty="0">
              <a:cs typeface="B Nazanin" panose="00000400000000000000" pitchFamily="2" charset="-78"/>
            </a:endParaRPr>
          </a:p>
          <a:p>
            <a:pPr algn="r" rtl="1">
              <a:buClr>
                <a:srgbClr val="FF0000"/>
              </a:buClr>
            </a:pPr>
            <a:r>
              <a:rPr lang="fa-IR" sz="2400" b="1" dirty="0">
                <a:cs typeface="B Nazanin" panose="00000400000000000000" pitchFamily="2" charset="-78"/>
              </a:rPr>
              <a:t>حبابچه های ریوی از مایع تهی می شوند.</a:t>
            </a:r>
          </a:p>
          <a:p>
            <a:pPr algn="r" rtl="1">
              <a:buClr>
                <a:srgbClr val="FF0000"/>
              </a:buClr>
            </a:pPr>
            <a:r>
              <a:rPr lang="fa-IR" sz="2400" b="1" dirty="0">
                <a:cs typeface="B Nazanin" panose="00000400000000000000" pitchFamily="2" charset="-78"/>
              </a:rPr>
              <a:t>تقریبا </a:t>
            </a:r>
            <a:r>
              <a:rPr lang="fa-IR" sz="2400" b="1" baseline="30000" dirty="0">
                <a:cs typeface="B Nazanin" panose="00000400000000000000" pitchFamily="2" charset="-78"/>
              </a:rPr>
              <a:t>1</a:t>
            </a:r>
            <a:r>
              <a:rPr lang="fa-IR" sz="2400" b="1" dirty="0">
                <a:cs typeface="B Nazanin" panose="00000400000000000000" pitchFamily="2" charset="-78"/>
              </a:rPr>
              <a:t>/</a:t>
            </a:r>
            <a:r>
              <a:rPr lang="fa-IR" sz="2400" b="1" baseline="-25000" dirty="0">
                <a:cs typeface="B Nazanin" panose="00000400000000000000" pitchFamily="2" charset="-78"/>
              </a:rPr>
              <a:t>3</a:t>
            </a:r>
            <a:r>
              <a:rPr lang="fa-IR" sz="2400" b="1" dirty="0">
                <a:cs typeface="B Nazanin" panose="00000400000000000000" pitchFamily="2" charset="-78"/>
              </a:rPr>
              <a:t> مایع حین زایمان واژینال خارج می شود</a:t>
            </a:r>
            <a:r>
              <a:rPr lang="fa-IR" sz="2400" b="1" dirty="0" smtClean="0">
                <a:cs typeface="B Nazanin" panose="00000400000000000000" pitchFamily="2" charset="-78"/>
              </a:rPr>
              <a:t>.</a:t>
            </a:r>
          </a:p>
          <a:p>
            <a:pPr algn="r" rtl="1">
              <a:buClr>
                <a:srgbClr val="FF0000"/>
              </a:buClr>
            </a:pPr>
            <a:r>
              <a:rPr lang="fa-IR" sz="2400" b="1" dirty="0" smtClean="0">
                <a:cs typeface="B Nazanin" panose="00000400000000000000" pitchFamily="2" charset="-78"/>
              </a:rPr>
              <a:t> </a:t>
            </a:r>
            <a:r>
              <a:rPr lang="fa-IR" sz="2400" b="1" dirty="0">
                <a:cs typeface="B Nazanin" panose="00000400000000000000" pitchFamily="2" charset="-78"/>
              </a:rPr>
              <a:t>مابقی جذب سیستم لنفاتیک ریه می گردد.</a:t>
            </a:r>
          </a:p>
          <a:p>
            <a:pPr algn="r" rtl="1">
              <a:buClr>
                <a:srgbClr val="FF0000"/>
              </a:buClr>
            </a:pPr>
            <a:r>
              <a:rPr lang="fa-IR" sz="2400" b="1" dirty="0">
                <a:cs typeface="B Nazanin" panose="00000400000000000000" pitchFamily="2" charset="-78"/>
              </a:rPr>
              <a:t>سرعت جذب بستگی به قدرت نفس های اولیه نوزاد دارد.</a:t>
            </a:r>
            <a:endParaRPr lang="en-GB" sz="2400" b="1" dirty="0">
              <a:cs typeface="B Nazanin" panose="00000400000000000000" pitchFamily="2" charset="-78"/>
            </a:endParaRPr>
          </a:p>
        </p:txBody>
      </p:sp>
    </p:spTree>
    <p:extLst>
      <p:ext uri="{BB962C8B-B14F-4D97-AF65-F5344CB8AC3E}">
        <p14:creationId xmlns:p14="http://schemas.microsoft.com/office/powerpoint/2010/main" val="156382548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توقف فشردن قفسه سینه</a:t>
            </a:r>
            <a:endPar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611560" y="1783357"/>
            <a:ext cx="8075240" cy="4525963"/>
          </a:xfrm>
        </p:spPr>
        <p:style>
          <a:lnRef idx="2">
            <a:schemeClr val="accent6"/>
          </a:lnRef>
          <a:fillRef idx="1">
            <a:schemeClr val="lt1"/>
          </a:fillRef>
          <a:effectRef idx="0">
            <a:schemeClr val="accent6"/>
          </a:effectRef>
          <a:fontRef idx="minor">
            <a:schemeClr val="dk1"/>
          </a:fontRef>
        </p:style>
        <p:txBody>
          <a:bodyPr tIns="182880">
            <a:normAutofit fontScale="77500" lnSpcReduction="20000"/>
          </a:bodyPr>
          <a:lstStyle/>
          <a:p>
            <a:pPr marL="0" indent="0" algn="r" rtl="1">
              <a:buClr>
                <a:srgbClr val="FF0000"/>
              </a:buClr>
              <a:buNone/>
            </a:pPr>
            <a:r>
              <a:rPr lang="fa-IR" sz="3500" b="1" dirty="0">
                <a:solidFill>
                  <a:srgbClr val="C00000"/>
                </a:solidFill>
                <a:cs typeface="B Nazanin" panose="00000400000000000000" pitchFamily="2" charset="-78"/>
              </a:rPr>
              <a:t>پس از </a:t>
            </a:r>
            <a:r>
              <a:rPr lang="fa-IR" sz="3500" b="1" dirty="0" smtClean="0">
                <a:solidFill>
                  <a:srgbClr val="C00000"/>
                </a:solidFill>
                <a:cs typeface="B Nazanin" panose="00000400000000000000" pitchFamily="2" charset="-78"/>
              </a:rPr>
              <a:t>60 ثانیه  فشردن </a:t>
            </a:r>
            <a:r>
              <a:rPr lang="fa-IR" sz="3500" b="1" dirty="0">
                <a:solidFill>
                  <a:srgbClr val="C00000"/>
                </a:solidFill>
                <a:cs typeface="B Nazanin" panose="00000400000000000000" pitchFamily="2" charset="-78"/>
              </a:rPr>
              <a:t>هماهنگ قفسه سینه و تهویه، ضربان قلب را کنترل کنید:</a:t>
            </a:r>
            <a:endParaRPr lang="en-US" sz="3500" b="1" dirty="0">
              <a:solidFill>
                <a:srgbClr val="C00000"/>
              </a:solidFill>
              <a:cs typeface="B Nazanin" panose="00000400000000000000" pitchFamily="2" charset="-78"/>
            </a:endParaRPr>
          </a:p>
          <a:p>
            <a:pPr algn="r" rtl="1">
              <a:buClr>
                <a:srgbClr val="FF0000"/>
              </a:buClr>
            </a:pPr>
            <a:r>
              <a:rPr lang="fa-IR" b="1" dirty="0">
                <a:cs typeface="B Nazanin" panose="00000400000000000000" pitchFamily="2" charset="-78"/>
              </a:rPr>
              <a:t>ضربان قلب بالای 60/دقیقه </a:t>
            </a:r>
            <a:r>
              <a:rPr lang="fa-IR" b="1" dirty="0">
                <a:solidFill>
                  <a:srgbClr val="FF0000"/>
                </a:solidFill>
                <a:cs typeface="B Nazanin" panose="00000400000000000000" pitchFamily="2" charset="-78"/>
              </a:rPr>
              <a:t>←</a:t>
            </a:r>
            <a:r>
              <a:rPr lang="fa-IR" b="1" dirty="0">
                <a:cs typeface="B Nazanin" panose="00000400000000000000" pitchFamily="2" charset="-78"/>
              </a:rPr>
              <a:t> توقف فشردن قفسه سینه، تداوم تهویه به میزان 60-40/دقیقه.</a:t>
            </a:r>
          </a:p>
          <a:p>
            <a:pPr algn="r" rtl="1">
              <a:buClr>
                <a:srgbClr val="FF0000"/>
              </a:buClr>
            </a:pPr>
            <a:r>
              <a:rPr lang="fa-IR" b="1" dirty="0">
                <a:cs typeface="B Nazanin" panose="00000400000000000000" pitchFamily="2" charset="-78"/>
              </a:rPr>
              <a:t>ضربان قلب بالای 100/دقیقه </a:t>
            </a:r>
            <a:r>
              <a:rPr lang="fa-IR" b="1" dirty="0">
                <a:solidFill>
                  <a:srgbClr val="FF0000"/>
                </a:solidFill>
                <a:cs typeface="B Nazanin" panose="00000400000000000000" pitchFamily="2" charset="-78"/>
              </a:rPr>
              <a:t>←</a:t>
            </a:r>
            <a:r>
              <a:rPr lang="fa-IR" b="1" dirty="0">
                <a:cs typeface="B Nazanin" panose="00000400000000000000" pitchFamily="2" charset="-78"/>
              </a:rPr>
              <a:t> توقف فشردن قفسه سینه، قطع تدریجی تهویه در صورت وجود تنفس خود به خود.</a:t>
            </a:r>
          </a:p>
          <a:p>
            <a:pPr algn="r" rtl="1">
              <a:buClr>
                <a:srgbClr val="FF0000"/>
              </a:buClr>
            </a:pPr>
            <a:r>
              <a:rPr lang="fa-IR" b="1" dirty="0">
                <a:cs typeface="B Nazanin" panose="00000400000000000000" pitchFamily="2" charset="-78"/>
              </a:rPr>
              <a:t>ضربان قلب زیـر 60/دقیقه </a:t>
            </a:r>
            <a:r>
              <a:rPr lang="fa-IR" b="1" dirty="0">
                <a:solidFill>
                  <a:srgbClr val="FF0000"/>
                </a:solidFill>
                <a:cs typeface="B Nazanin" panose="00000400000000000000" pitchFamily="2" charset="-78"/>
              </a:rPr>
              <a:t>←</a:t>
            </a:r>
            <a:r>
              <a:rPr lang="fa-IR" b="1" dirty="0">
                <a:cs typeface="B Nazanin" panose="00000400000000000000" pitchFamily="2" charset="-78"/>
              </a:rPr>
              <a:t> لوله گذاری نای انجام دهید (اگر تا این مرحله انجام نشده است)، و اپی نفرین، ترجیحاً از راه ورید تجویز نمایید.</a:t>
            </a:r>
          </a:p>
          <a:p>
            <a:pPr algn="r" rtl="1">
              <a:buClr>
                <a:srgbClr val="FF0000"/>
              </a:buClr>
            </a:pPr>
            <a:endParaRPr lang="fa-IR" b="1" dirty="0">
              <a:cs typeface="B Nazanin" panose="00000400000000000000" pitchFamily="2" charset="-78"/>
            </a:endParaRPr>
          </a:p>
          <a:p>
            <a:pPr marL="0" indent="0" algn="r" rtl="1">
              <a:buClr>
                <a:srgbClr val="FF0000"/>
              </a:buClr>
              <a:buNone/>
            </a:pPr>
            <a:endParaRPr lang="fa-IR" b="1" dirty="0">
              <a:cs typeface="B Nazanin" panose="00000400000000000000" pitchFamily="2" charset="-78"/>
            </a:endParaRPr>
          </a:p>
          <a:p>
            <a:pPr marL="0" indent="0" algn="r" rtl="1">
              <a:buClr>
                <a:srgbClr val="FF0000"/>
              </a:buClr>
              <a:buNone/>
            </a:pPr>
            <a:endParaRPr lang="en-US" b="1" dirty="0">
              <a:cs typeface="B Nazanin" panose="00000400000000000000" pitchFamily="2" charset="-78"/>
            </a:endParaRPr>
          </a:p>
        </p:txBody>
      </p:sp>
    </p:spTree>
    <p:extLst>
      <p:ext uri="{BB962C8B-B14F-4D97-AF65-F5344CB8AC3E}">
        <p14:creationId xmlns:p14="http://schemas.microsoft.com/office/powerpoint/2010/main" val="245998542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GB"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
            </a:r>
            <a:br>
              <a:rPr lang="en-GB"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br>
            <a:r>
              <a:rPr lang="en-GB"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 </a:t>
            </a:r>
            <a:r>
              <a:rPr lang="fa-IR"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عدم بهبودی نوزاد</a:t>
            </a:r>
            <a:r>
              <a:rPr lang="en-GB"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
            </a:r>
            <a:br>
              <a:rPr lang="en-GB"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br>
            <a:endParaRPr lang="en-GB"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385192" y="1903433"/>
            <a:ext cx="8363272" cy="4477895"/>
          </a:xfrm>
        </p:spPr>
        <p:style>
          <a:lnRef idx="2">
            <a:schemeClr val="accent6"/>
          </a:lnRef>
          <a:fillRef idx="1">
            <a:schemeClr val="lt1"/>
          </a:fillRef>
          <a:effectRef idx="0">
            <a:schemeClr val="accent6"/>
          </a:effectRef>
          <a:fontRef idx="minor">
            <a:schemeClr val="dk1"/>
          </a:fontRef>
        </p:style>
        <p:txBody>
          <a:bodyPr tIns="182880">
            <a:noAutofit/>
          </a:bodyPr>
          <a:lstStyle/>
          <a:p>
            <a:pPr algn="r" rtl="1">
              <a:buClr>
                <a:srgbClr val="FF0000"/>
              </a:buClr>
            </a:pPr>
            <a:r>
              <a:rPr lang="fa-IR" sz="2800" dirty="0" smtClean="0">
                <a:solidFill>
                  <a:srgbClr val="C00000"/>
                </a:solidFill>
              </a:rPr>
              <a:t>پرسشهای </a:t>
            </a:r>
            <a:r>
              <a:rPr lang="fa-IR" sz="2800" dirty="0">
                <a:solidFill>
                  <a:srgbClr val="C00000"/>
                </a:solidFill>
              </a:rPr>
              <a:t>بهبود نیافتن ضربان قلب با فشردن قفسه سینه و تهویه </a:t>
            </a:r>
            <a:endParaRPr lang="fa-IR" sz="2800" dirty="0" smtClean="0">
              <a:solidFill>
                <a:srgbClr val="C00000"/>
              </a:solidFill>
            </a:endParaRPr>
          </a:p>
          <a:p>
            <a:pPr algn="r" rtl="1">
              <a:buClr>
                <a:srgbClr val="FF0000"/>
              </a:buClr>
            </a:pPr>
            <a:r>
              <a:rPr lang="fa-IR" sz="1800" dirty="0"/>
              <a:t>1</a:t>
            </a:r>
            <a:r>
              <a:rPr lang="fa-IR" sz="1800" dirty="0" smtClean="0"/>
              <a:t>):</a:t>
            </a:r>
            <a:r>
              <a:rPr lang="en-US" sz="1800" dirty="0" smtClean="0"/>
              <a:t> movement </a:t>
            </a:r>
            <a:r>
              <a:rPr lang="en-US" sz="1800" dirty="0"/>
              <a:t>Chest </a:t>
            </a:r>
            <a:r>
              <a:rPr lang="fa-IR" sz="1800" dirty="0"/>
              <a:t>آیا قفسه سینه با هر تنفسی حرکت میکند؟ </a:t>
            </a:r>
            <a:endParaRPr lang="fa-IR" sz="1800" dirty="0" smtClean="0"/>
          </a:p>
          <a:p>
            <a:pPr algn="r" rtl="1">
              <a:buClr>
                <a:srgbClr val="FF0000"/>
              </a:buClr>
            </a:pPr>
            <a:r>
              <a:rPr lang="fa-IR" sz="1800" dirty="0" smtClean="0"/>
              <a:t>2):</a:t>
            </a:r>
            <a:r>
              <a:rPr lang="en-US" sz="1800" dirty="0" smtClean="0"/>
              <a:t>Airway </a:t>
            </a:r>
            <a:r>
              <a:rPr lang="fa-IR" sz="1800" dirty="0" smtClean="0"/>
              <a:t> آیا </a:t>
            </a:r>
            <a:r>
              <a:rPr lang="fa-IR" sz="1800" dirty="0"/>
              <a:t>راه هوایی با یک لوله نای یا ماسک حنجرهای محکم شده است</a:t>
            </a:r>
            <a:r>
              <a:rPr lang="fa-IR" sz="1800" dirty="0" smtClean="0"/>
              <a:t>؟</a:t>
            </a:r>
          </a:p>
          <a:p>
            <a:pPr algn="r" rtl="1">
              <a:buClr>
                <a:srgbClr val="FF0000"/>
              </a:buClr>
            </a:pPr>
            <a:r>
              <a:rPr lang="fa-IR" sz="1800" dirty="0" smtClean="0"/>
              <a:t> </a:t>
            </a:r>
            <a:r>
              <a:rPr lang="fa-IR" sz="1800" dirty="0"/>
              <a:t>3 </a:t>
            </a:r>
            <a:r>
              <a:rPr lang="fa-IR" sz="1800" dirty="0" smtClean="0"/>
              <a:t>):</a:t>
            </a:r>
            <a:r>
              <a:rPr lang="en-US" sz="1800" dirty="0" smtClean="0"/>
              <a:t>Rate </a:t>
            </a:r>
            <a:r>
              <a:rPr lang="fa-IR" sz="1800" dirty="0" smtClean="0"/>
              <a:t> آیا </a:t>
            </a:r>
            <a:r>
              <a:rPr lang="fa-IR" sz="1800" dirty="0"/>
              <a:t>هر 3 فشردن هماهنگ با 1 تهویه هر 2 ثانیه انجام میشود؟ </a:t>
            </a:r>
            <a:endParaRPr lang="fa-IR" sz="1800" dirty="0" smtClean="0"/>
          </a:p>
          <a:p>
            <a:pPr algn="r" rtl="1">
              <a:buClr>
                <a:srgbClr val="FF0000"/>
              </a:buClr>
            </a:pPr>
            <a:r>
              <a:rPr lang="fa-IR" sz="1800" dirty="0" smtClean="0"/>
              <a:t>4): </a:t>
            </a:r>
            <a:r>
              <a:rPr lang="en-US" sz="1800" dirty="0" smtClean="0"/>
              <a:t>Depth </a:t>
            </a:r>
            <a:r>
              <a:rPr lang="fa-IR" sz="1800" dirty="0" smtClean="0"/>
              <a:t> آیا </a:t>
            </a:r>
            <a:r>
              <a:rPr lang="fa-IR" sz="1800" dirty="0"/>
              <a:t>عمق فشردن، یک سوم قطر جلویی پشتی قفسه سینه است</a:t>
            </a:r>
            <a:r>
              <a:rPr lang="fa-IR" sz="1800" dirty="0" smtClean="0"/>
              <a:t>؟</a:t>
            </a:r>
          </a:p>
          <a:p>
            <a:pPr algn="r" rtl="1">
              <a:buClr>
                <a:srgbClr val="FF0000"/>
              </a:buClr>
            </a:pPr>
            <a:r>
              <a:rPr lang="fa-IR" sz="1800" dirty="0" smtClean="0"/>
              <a:t> 5 ): </a:t>
            </a:r>
            <a:r>
              <a:rPr lang="en-US" sz="1800" dirty="0" smtClean="0"/>
              <a:t>Oxygen </a:t>
            </a:r>
            <a:r>
              <a:rPr lang="en-US" sz="1800" dirty="0"/>
              <a:t>Inspired </a:t>
            </a:r>
            <a:r>
              <a:rPr lang="fa-IR" sz="1800" dirty="0"/>
              <a:t>آیا اکسیژن با غلظت 100 %با وسیله </a:t>
            </a:r>
            <a:r>
              <a:rPr lang="en-US" sz="1800" dirty="0"/>
              <a:t>PPV </a:t>
            </a:r>
            <a:r>
              <a:rPr lang="fa-IR" sz="1800" dirty="0"/>
              <a:t>تجویز میشود؟ </a:t>
            </a:r>
            <a:endParaRPr lang="fa-IR" sz="1800" b="1" dirty="0">
              <a:cs typeface="B Nazanin" panose="00000400000000000000" pitchFamily="2" charset="-78"/>
            </a:endParaRPr>
          </a:p>
          <a:p>
            <a:pPr marL="0" indent="0" algn="r" rtl="1">
              <a:buClr>
                <a:srgbClr val="FF0000"/>
              </a:buClr>
              <a:buNone/>
            </a:pPr>
            <a:endParaRPr lang="en-GB" sz="3600" b="1" dirty="0">
              <a:cs typeface="B Nazanin" panose="00000400000000000000" pitchFamily="2" charset="-78"/>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28596" y="692696"/>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عوارض فشردن قفسه سینه</a:t>
            </a:r>
            <a:endParaRPr lang="en-GB"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428596" y="2046309"/>
            <a:ext cx="8229600" cy="3902971"/>
          </a:xfrm>
        </p:spPr>
        <p:style>
          <a:lnRef idx="2">
            <a:schemeClr val="accent6"/>
          </a:lnRef>
          <a:fillRef idx="1">
            <a:schemeClr val="lt1"/>
          </a:fillRef>
          <a:effectRef idx="0">
            <a:schemeClr val="accent6"/>
          </a:effectRef>
          <a:fontRef idx="minor">
            <a:schemeClr val="dk1"/>
          </a:fontRef>
        </p:style>
        <p:txBody>
          <a:bodyPr tIns="182880">
            <a:normAutofit/>
          </a:bodyPr>
          <a:lstStyle/>
          <a:p>
            <a:pPr algn="r" rtl="1">
              <a:buClr>
                <a:srgbClr val="FF0000"/>
              </a:buClr>
            </a:pPr>
            <a:r>
              <a:rPr lang="fa-IR" sz="6000" b="1" dirty="0">
                <a:cs typeface="B Nazanin" panose="00000400000000000000" pitchFamily="2" charset="-78"/>
              </a:rPr>
              <a:t> شکستگی </a:t>
            </a:r>
            <a:r>
              <a:rPr lang="fa-IR" sz="6000" b="1" dirty="0" smtClean="0">
                <a:cs typeface="B Nazanin" panose="00000400000000000000" pitchFamily="2" charset="-78"/>
              </a:rPr>
              <a:t>دنده </a:t>
            </a:r>
            <a:r>
              <a:rPr lang="fa-IR" sz="6000" b="1" dirty="0">
                <a:cs typeface="B Nazanin" panose="00000400000000000000" pitchFamily="2" charset="-78"/>
              </a:rPr>
              <a:t>آسیب </a:t>
            </a:r>
            <a:r>
              <a:rPr lang="fa-IR" sz="6000" b="1" dirty="0" smtClean="0">
                <a:cs typeface="B Nazanin" panose="00000400000000000000" pitchFamily="2" charset="-78"/>
              </a:rPr>
              <a:t>کبد پنوموتوراکس</a:t>
            </a:r>
            <a:endParaRPr lang="en-GB" sz="6000" b="1" dirty="0">
              <a:cs typeface="B Nazanin" panose="00000400000000000000" pitchFamily="2" charset="-78"/>
            </a:endParaRPr>
          </a:p>
        </p:txBody>
      </p:sp>
    </p:spTree>
    <p:extLst>
      <p:ext uri="{BB962C8B-B14F-4D97-AF65-F5344CB8AC3E}">
        <p14:creationId xmlns:p14="http://schemas.microsoft.com/office/powerpoint/2010/main" val="429145695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1269"/>
            <a:ext cx="8229600" cy="5390059"/>
          </a:xfrm>
        </p:spPr>
        <p:style>
          <a:lnRef idx="2">
            <a:schemeClr val="accent4"/>
          </a:lnRef>
          <a:fillRef idx="1">
            <a:schemeClr val="lt1"/>
          </a:fillRef>
          <a:effectRef idx="0">
            <a:schemeClr val="accent4"/>
          </a:effectRef>
          <a:fontRef idx="minor">
            <a:schemeClr val="dk1"/>
          </a:fontRef>
        </p:style>
        <p:txBody>
          <a:bodyPr/>
          <a:lstStyle/>
          <a:p>
            <a:pPr marL="0" indent="0">
              <a:buNone/>
            </a:pPr>
            <a:endParaRPr lang="en-US" dirty="0"/>
          </a:p>
          <a:p>
            <a:endParaRPr lang="en-US" dirty="0"/>
          </a:p>
          <a:p>
            <a:endParaRPr lang="en-US" dirty="0"/>
          </a:p>
          <a:p>
            <a:endParaRPr lang="en-US" dirty="0"/>
          </a:p>
          <a:p>
            <a:pPr marL="0" indent="0">
              <a:buNone/>
            </a:pPr>
            <a:endParaRPr lang="en-US" dirty="0"/>
          </a:p>
          <a:p>
            <a:pPr marL="0" indent="0">
              <a:buNone/>
            </a:pPr>
            <a:r>
              <a:rPr lang="en-US" dirty="0"/>
              <a:t>                                                                                             </a:t>
            </a:r>
          </a:p>
        </p:txBody>
      </p:sp>
      <p:sp>
        <p:nvSpPr>
          <p:cNvPr id="4" name="Rectangle 3"/>
          <p:cNvSpPr/>
          <p:nvPr/>
        </p:nvSpPr>
        <p:spPr>
          <a:xfrm>
            <a:off x="4427984" y="1628800"/>
            <a:ext cx="3024336" cy="98640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rtl="1"/>
            <a:r>
              <a:rPr lang="fa-IR" b="1" dirty="0">
                <a:solidFill>
                  <a:prstClr val="black"/>
                </a:solidFill>
                <a:cs typeface="B Nazanin" panose="00000400000000000000" pitchFamily="2" charset="-78"/>
              </a:rPr>
              <a:t>لوله گذاری نای را مد نظر قرار دهید</a:t>
            </a:r>
          </a:p>
          <a:p>
            <a:pPr algn="ctr" rtl="1"/>
            <a:r>
              <a:rPr lang="fa-IR" b="1" dirty="0">
                <a:solidFill>
                  <a:prstClr val="black"/>
                </a:solidFill>
                <a:cs typeface="B Nazanin" panose="00000400000000000000" pitchFamily="2" charset="-78"/>
              </a:rPr>
              <a:t>قفسه سینه را بفشرید</a:t>
            </a:r>
          </a:p>
          <a:p>
            <a:pPr algn="ctr" rtl="1"/>
            <a:r>
              <a:rPr lang="fa-IR" b="1" dirty="0">
                <a:solidFill>
                  <a:prstClr val="black"/>
                </a:solidFill>
                <a:cs typeface="B Nazanin" panose="00000400000000000000" pitchFamily="2" charset="-78"/>
              </a:rPr>
              <a:t>با </a:t>
            </a:r>
            <a:r>
              <a:rPr lang="en-US" b="1" dirty="0">
                <a:solidFill>
                  <a:prstClr val="black"/>
                </a:solidFill>
                <a:cs typeface="B Nazanin" panose="00000400000000000000" pitchFamily="2" charset="-78"/>
              </a:rPr>
              <a:t>PPV</a:t>
            </a:r>
            <a:r>
              <a:rPr lang="fa-IR" b="1" dirty="0">
                <a:solidFill>
                  <a:prstClr val="black"/>
                </a:solidFill>
                <a:cs typeface="B Nazanin" panose="00000400000000000000" pitchFamily="2" charset="-78"/>
              </a:rPr>
              <a:t> هماهنگ شوید</a:t>
            </a:r>
            <a:endParaRPr lang="en-US" b="1" dirty="0">
              <a:solidFill>
                <a:prstClr val="black"/>
              </a:solidFill>
              <a:cs typeface="B Nazanin" panose="00000400000000000000" pitchFamily="2" charset="-78"/>
            </a:endParaRPr>
          </a:p>
        </p:txBody>
      </p:sp>
      <p:sp>
        <p:nvSpPr>
          <p:cNvPr id="5" name="Rectangle 4"/>
          <p:cNvSpPr/>
          <p:nvPr/>
        </p:nvSpPr>
        <p:spPr>
          <a:xfrm>
            <a:off x="4843463" y="4600574"/>
            <a:ext cx="2320825" cy="437753"/>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a-IR" b="1" dirty="0">
                <a:solidFill>
                  <a:prstClr val="black"/>
                </a:solidFill>
                <a:cs typeface="B Nazanin" panose="00000400000000000000" pitchFamily="2" charset="-78"/>
              </a:rPr>
              <a:t>اپی نفرین وریدی</a:t>
            </a:r>
            <a:endParaRPr lang="en-US" b="1" dirty="0">
              <a:solidFill>
                <a:prstClr val="black"/>
              </a:solidFill>
              <a:cs typeface="B Nazanin" panose="00000400000000000000" pitchFamily="2" charset="-78"/>
            </a:endParaRPr>
          </a:p>
        </p:txBody>
      </p:sp>
      <p:sp>
        <p:nvSpPr>
          <p:cNvPr id="6" name="Flowchart: Decision 5"/>
          <p:cNvSpPr/>
          <p:nvPr/>
        </p:nvSpPr>
        <p:spPr>
          <a:xfrm>
            <a:off x="4788024" y="3068960"/>
            <a:ext cx="2304256" cy="1008112"/>
          </a:xfrm>
          <a:prstGeom prst="flowChartDecision">
            <a:avLst/>
          </a:prstGeom>
        </p:spPr>
        <p:style>
          <a:lnRef idx="2">
            <a:schemeClr val="accent2"/>
          </a:lnRef>
          <a:fillRef idx="1">
            <a:schemeClr val="lt1"/>
          </a:fillRef>
          <a:effectRef idx="0">
            <a:schemeClr val="accent2"/>
          </a:effectRef>
          <a:fontRef idx="minor">
            <a:schemeClr val="dk1"/>
          </a:fontRef>
        </p:style>
        <p:txBody>
          <a:bodyPr tIns="182880" rtlCol="0" anchor="ctr"/>
          <a:lstStyle/>
          <a:p>
            <a:pPr algn="ctr"/>
            <a:r>
              <a:rPr lang="fa-IR" b="1" dirty="0">
                <a:solidFill>
                  <a:prstClr val="black"/>
                </a:solidFill>
                <a:cs typeface="B Nazanin" panose="00000400000000000000" pitchFamily="2" charset="-78"/>
              </a:rPr>
              <a:t>ضربان قلب زیر 60 در دقیقه؟</a:t>
            </a:r>
            <a:endParaRPr lang="en-US" b="1" dirty="0">
              <a:solidFill>
                <a:prstClr val="black"/>
              </a:solidFill>
              <a:cs typeface="B Nazanin" panose="00000400000000000000" pitchFamily="2" charset="-78"/>
            </a:endParaRPr>
          </a:p>
        </p:txBody>
      </p:sp>
      <p:cxnSp>
        <p:nvCxnSpPr>
          <p:cNvPr id="11" name="Straight Arrow Connector 10"/>
          <p:cNvCxnSpPr>
            <a:stCxn id="4" idx="2"/>
          </p:cNvCxnSpPr>
          <p:nvPr/>
        </p:nvCxnSpPr>
        <p:spPr>
          <a:xfrm>
            <a:off x="5940152" y="2615208"/>
            <a:ext cx="0" cy="453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Curved Up Arrow 13"/>
          <p:cNvSpPr/>
          <p:nvPr/>
        </p:nvSpPr>
        <p:spPr>
          <a:xfrm>
            <a:off x="5724128" y="4005064"/>
            <a:ext cx="576064" cy="576064"/>
          </a:xfrm>
          <a:prstGeom prst="curvedUp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0" name="Rectangle 9"/>
          <p:cNvSpPr/>
          <p:nvPr/>
        </p:nvSpPr>
        <p:spPr>
          <a:xfrm>
            <a:off x="1763688" y="2852936"/>
            <a:ext cx="1850504" cy="13716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prstClr val="black"/>
                </a:solidFill>
                <a:cs typeface="B Nazanin" panose="00000400000000000000" pitchFamily="2" charset="-78"/>
              </a:rPr>
              <a:t> </a:t>
            </a:r>
            <a:r>
              <a:rPr lang="fa-IR" b="1" dirty="0">
                <a:solidFill>
                  <a:prstClr val="black"/>
                </a:solidFill>
                <a:cs typeface="B Nazanin" panose="00000400000000000000" pitchFamily="2" charset="-78"/>
              </a:rPr>
              <a:t>گامهای اصلاحی را اجرا کنید</a:t>
            </a:r>
            <a:endParaRPr lang="en-US" b="1" dirty="0">
              <a:solidFill>
                <a:prstClr val="black"/>
              </a:solidFill>
              <a:cs typeface="B Nazanin" panose="00000400000000000000" pitchFamily="2" charset="-78"/>
            </a:endParaRPr>
          </a:p>
          <a:p>
            <a:pPr algn="ctr"/>
            <a:r>
              <a:rPr lang="fa-IR" sz="1600" b="1" dirty="0">
                <a:solidFill>
                  <a:srgbClr val="C00000"/>
                </a:solidFill>
                <a:cs typeface="B Nazanin" panose="00000400000000000000" pitchFamily="2" charset="-78"/>
              </a:rPr>
              <a:t>در صورت عدم اتساع قفسه سینه لوله نای بگذارید</a:t>
            </a:r>
            <a:endParaRPr lang="en-US" sz="1600" b="1" dirty="0">
              <a:solidFill>
                <a:srgbClr val="C00000"/>
              </a:solidFill>
              <a:cs typeface="B Nazanin" panose="00000400000000000000" pitchFamily="2" charset="-78"/>
            </a:endParaRPr>
          </a:p>
        </p:txBody>
      </p:sp>
      <p:sp>
        <p:nvSpPr>
          <p:cNvPr id="12" name="Rectangle 11"/>
          <p:cNvSpPr/>
          <p:nvPr/>
        </p:nvSpPr>
        <p:spPr>
          <a:xfrm>
            <a:off x="1763688" y="4869160"/>
            <a:ext cx="1850504" cy="9144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r" rtl="1"/>
            <a:r>
              <a:rPr lang="fa-IR" b="1" dirty="0">
                <a:solidFill>
                  <a:prstClr val="black"/>
                </a:solidFill>
                <a:cs typeface="B Nazanin" panose="00000400000000000000" pitchFamily="2" charset="-78"/>
              </a:rPr>
              <a:t>در نظر داشته باشید:</a:t>
            </a:r>
          </a:p>
          <a:p>
            <a:pPr algn="r" rtl="1"/>
            <a:r>
              <a:rPr lang="fa-IR" b="1" dirty="0">
                <a:solidFill>
                  <a:srgbClr val="C00000"/>
                </a:solidFill>
                <a:cs typeface="B Nazanin" panose="00000400000000000000" pitchFamily="2" charset="-78"/>
              </a:rPr>
              <a:t>ه</a:t>
            </a:r>
            <a:r>
              <a:rPr lang="fa-IR" b="1" dirty="0">
                <a:solidFill>
                  <a:prstClr val="black"/>
                </a:solidFill>
                <a:cs typeface="B Nazanin" panose="00000400000000000000" pitchFamily="2" charset="-78"/>
              </a:rPr>
              <a:t>یپوولمی</a:t>
            </a:r>
          </a:p>
          <a:p>
            <a:pPr algn="r" rtl="1"/>
            <a:r>
              <a:rPr lang="fa-IR" b="1" dirty="0">
                <a:solidFill>
                  <a:srgbClr val="C00000"/>
                </a:solidFill>
                <a:cs typeface="B Nazanin" panose="00000400000000000000" pitchFamily="2" charset="-78"/>
              </a:rPr>
              <a:t>پ</a:t>
            </a:r>
            <a:r>
              <a:rPr lang="fa-IR" b="1" dirty="0">
                <a:solidFill>
                  <a:prstClr val="black"/>
                </a:solidFill>
                <a:cs typeface="B Nazanin" panose="00000400000000000000" pitchFamily="2" charset="-78"/>
              </a:rPr>
              <a:t>نوموتوراکس</a:t>
            </a:r>
            <a:endParaRPr lang="en-US" b="1" dirty="0">
              <a:solidFill>
                <a:prstClr val="black"/>
              </a:solidFill>
              <a:cs typeface="B Nazanin" panose="00000400000000000000" pitchFamily="2" charset="-78"/>
            </a:endParaRPr>
          </a:p>
        </p:txBody>
      </p:sp>
      <p:cxnSp>
        <p:nvCxnSpPr>
          <p:cNvPr id="15" name="Straight Arrow Connector 14"/>
          <p:cNvCxnSpPr>
            <a:endCxn id="6" idx="1"/>
          </p:cNvCxnSpPr>
          <p:nvPr/>
        </p:nvCxnSpPr>
        <p:spPr>
          <a:xfrm>
            <a:off x="3614192" y="3538736"/>
            <a:ext cx="1173832" cy="3428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12" idx="0"/>
          </p:cNvCxnSpPr>
          <p:nvPr/>
        </p:nvCxnSpPr>
        <p:spPr>
          <a:xfrm>
            <a:off x="2688940" y="4224536"/>
            <a:ext cx="0" cy="6446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220072" y="4149080"/>
            <a:ext cx="432048" cy="26632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a-IR" b="1" dirty="0">
                <a:solidFill>
                  <a:srgbClr val="C00000"/>
                </a:solidFill>
              </a:rPr>
              <a:t>بلی</a:t>
            </a:r>
            <a:endParaRPr lang="en-US" b="1" dirty="0">
              <a:solidFill>
                <a:srgbClr val="C00000"/>
              </a:solidFill>
            </a:endParaRPr>
          </a:p>
        </p:txBody>
      </p:sp>
    </p:spTree>
    <p:extLst>
      <p:ext uri="{BB962C8B-B14F-4D97-AF65-F5344CB8AC3E}">
        <p14:creationId xmlns:p14="http://schemas.microsoft.com/office/powerpoint/2010/main" val="395706129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8580"/>
            <a:ext cx="8276406" cy="1145333"/>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موارد مصرف دارو</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2267744" y="1331640"/>
            <a:ext cx="4464496" cy="5481736"/>
          </a:xfrm>
        </p:spPr>
        <p:style>
          <a:lnRef idx="2">
            <a:schemeClr val="accent4"/>
          </a:lnRef>
          <a:fillRef idx="1">
            <a:schemeClr val="lt1"/>
          </a:fillRef>
          <a:effectRef idx="0">
            <a:schemeClr val="accent4"/>
          </a:effectRef>
          <a:fontRef idx="minor">
            <a:schemeClr val="dk1"/>
          </a:fontRef>
        </p:style>
        <p:txBody>
          <a:bodyPr>
            <a:noAutofit/>
          </a:bodyPr>
          <a:lstStyle/>
          <a:p>
            <a:pPr marL="0" indent="0">
              <a:buNone/>
            </a:pPr>
            <a:endParaRPr lang="en-US" sz="2400" dirty="0"/>
          </a:p>
          <a:p>
            <a:pPr marL="0" indent="0">
              <a:buNone/>
            </a:pPr>
            <a:r>
              <a:rPr lang="en-US" sz="2400" dirty="0"/>
              <a:t>  </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b="1" dirty="0">
                <a:solidFill>
                  <a:srgbClr val="C00000"/>
                </a:solidFill>
              </a:rPr>
              <a:t>                  </a:t>
            </a:r>
            <a:r>
              <a:rPr lang="en-US" sz="2400" dirty="0"/>
              <a:t>                                                                     </a:t>
            </a:r>
          </a:p>
          <a:p>
            <a:pPr marL="0" indent="0">
              <a:buNone/>
            </a:pPr>
            <a:r>
              <a:rPr lang="en-US" sz="2400" dirty="0"/>
              <a:t>                                                                                            </a:t>
            </a:r>
            <a:endParaRPr lang="en-US" sz="2400" b="1" dirty="0">
              <a:solidFill>
                <a:srgbClr val="C00000"/>
              </a:solidFill>
            </a:endParaRPr>
          </a:p>
          <a:p>
            <a:pPr marL="0" indent="0">
              <a:buNone/>
            </a:pPr>
            <a:r>
              <a:rPr lang="en-US" sz="2400" b="1" dirty="0">
                <a:solidFill>
                  <a:srgbClr val="C00000"/>
                </a:solidFill>
              </a:rPr>
              <a:t>                                                                       </a:t>
            </a:r>
          </a:p>
          <a:p>
            <a:pPr marL="0" indent="0">
              <a:buNone/>
            </a:pPr>
            <a:endParaRPr lang="en-US" sz="2400" b="1" dirty="0">
              <a:solidFill>
                <a:srgbClr val="C00000"/>
              </a:solidFill>
            </a:endParaRPr>
          </a:p>
          <a:p>
            <a:pPr marL="0" indent="0">
              <a:buNone/>
            </a:pPr>
            <a:endParaRPr lang="en-US" sz="2400" b="1" dirty="0">
              <a:solidFill>
                <a:srgbClr val="C00000"/>
              </a:solidFill>
            </a:endParaRPr>
          </a:p>
          <a:p>
            <a:pPr marL="0" indent="0">
              <a:buNone/>
            </a:pPr>
            <a:endParaRPr lang="en-US" sz="2400" b="1" dirty="0">
              <a:solidFill>
                <a:srgbClr val="C00000"/>
              </a:solidFill>
            </a:endParaRPr>
          </a:p>
          <a:p>
            <a:pPr marL="0" indent="0">
              <a:buNone/>
            </a:pPr>
            <a:endParaRPr lang="en-US" sz="2400" b="1" dirty="0">
              <a:solidFill>
                <a:srgbClr val="C00000"/>
              </a:solidFill>
            </a:endParaRPr>
          </a:p>
          <a:p>
            <a:pPr marL="0" indent="0">
              <a:buNone/>
            </a:pPr>
            <a:endParaRPr lang="en-US" sz="2400" b="1" dirty="0">
              <a:solidFill>
                <a:srgbClr val="C00000"/>
              </a:solidFill>
            </a:endParaRPr>
          </a:p>
          <a:p>
            <a:pPr marL="0" indent="0">
              <a:buNone/>
            </a:pPr>
            <a:r>
              <a:rPr lang="en-US" sz="2400" b="1" dirty="0">
                <a:solidFill>
                  <a:srgbClr val="C00000"/>
                </a:solidFill>
              </a:rPr>
              <a:t>                                                                     </a:t>
            </a:r>
          </a:p>
          <a:p>
            <a:pPr marL="0" indent="0">
              <a:buNone/>
            </a:pPr>
            <a:r>
              <a:rPr lang="en-US" sz="2400" b="1" dirty="0">
                <a:solidFill>
                  <a:srgbClr val="C00000"/>
                </a:solidFill>
              </a:rPr>
              <a:t>                                                                      </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dirty="0">
                <a:solidFill>
                  <a:srgbClr val="C00000"/>
                </a:solidFill>
              </a:rPr>
              <a:t>                                                                         </a:t>
            </a:r>
          </a:p>
          <a:p>
            <a:pPr marL="0" indent="0">
              <a:buNone/>
            </a:pPr>
            <a:endParaRPr lang="en-US" sz="2400" dirty="0">
              <a:solidFill>
                <a:srgbClr val="C00000"/>
              </a:solidFill>
            </a:endParaRPr>
          </a:p>
          <a:p>
            <a:pPr marL="0" indent="0">
              <a:buNone/>
            </a:pPr>
            <a:endParaRPr lang="en-US" sz="2400" dirty="0">
              <a:solidFill>
                <a:srgbClr val="C00000"/>
              </a:solidFill>
            </a:endParaRPr>
          </a:p>
          <a:p>
            <a:pPr marL="0" indent="0">
              <a:buNone/>
            </a:pPr>
            <a:endParaRPr lang="en-US" sz="2400" dirty="0">
              <a:solidFill>
                <a:srgbClr val="C00000"/>
              </a:solidFill>
            </a:endParaRPr>
          </a:p>
          <a:p>
            <a:pPr marL="0" indent="0">
              <a:buNone/>
            </a:pPr>
            <a:endParaRPr lang="en-US" sz="2400" dirty="0">
              <a:solidFill>
                <a:srgbClr val="C00000"/>
              </a:solidFill>
            </a:endParaRPr>
          </a:p>
          <a:p>
            <a:pPr marL="0" indent="0">
              <a:buNone/>
            </a:pPr>
            <a:endParaRPr lang="en-US" sz="2400" dirty="0">
              <a:solidFill>
                <a:srgbClr val="C00000"/>
              </a:solidFill>
            </a:endParaRPr>
          </a:p>
          <a:p>
            <a:pPr marL="0" indent="0">
              <a:buNone/>
            </a:pPr>
            <a:endParaRPr lang="en-US" sz="2400" dirty="0">
              <a:solidFill>
                <a:srgbClr val="C00000"/>
              </a:solidFill>
            </a:endParaRPr>
          </a:p>
          <a:p>
            <a:pPr marL="0" indent="0">
              <a:buNone/>
            </a:pPr>
            <a:endParaRPr lang="en-US" sz="2400" dirty="0">
              <a:solidFill>
                <a:srgbClr val="C00000"/>
              </a:solidFill>
            </a:endParaRPr>
          </a:p>
          <a:p>
            <a:pPr marL="0" indent="0">
              <a:buNone/>
            </a:pPr>
            <a:endParaRPr lang="en-US" sz="2400" dirty="0">
              <a:solidFill>
                <a:srgbClr val="C00000"/>
              </a:solidFill>
            </a:endParaRPr>
          </a:p>
          <a:p>
            <a:pPr marL="0" indent="0">
              <a:buNone/>
            </a:pPr>
            <a:endParaRPr lang="en-US" sz="2400" dirty="0">
              <a:solidFill>
                <a:srgbClr val="C00000"/>
              </a:solidFill>
            </a:endParaRPr>
          </a:p>
          <a:p>
            <a:pPr marL="0" indent="0">
              <a:buNone/>
            </a:pPr>
            <a:endParaRPr lang="en-US" sz="2400" dirty="0">
              <a:solidFill>
                <a:srgbClr val="C00000"/>
              </a:solidFill>
            </a:endParaRPr>
          </a:p>
          <a:p>
            <a:pPr marL="0" indent="0">
              <a:buNone/>
            </a:pPr>
            <a:endParaRPr lang="en-US" sz="2400" dirty="0">
              <a:solidFill>
                <a:srgbClr val="C00000"/>
              </a:solidFill>
            </a:endParaRPr>
          </a:p>
          <a:p>
            <a:pPr marL="0" indent="0">
              <a:buNone/>
            </a:pPr>
            <a:endParaRPr lang="en-US" sz="2400" dirty="0">
              <a:solidFill>
                <a:srgbClr val="C00000"/>
              </a:solidFill>
            </a:endParaRPr>
          </a:p>
          <a:p>
            <a:pPr marL="0" indent="0">
              <a:buNone/>
            </a:pPr>
            <a:endParaRPr lang="en-US" sz="2400" dirty="0">
              <a:solidFill>
                <a:srgbClr val="C00000"/>
              </a:solidFill>
            </a:endParaRPr>
          </a:p>
          <a:p>
            <a:pPr marL="0" indent="0">
              <a:buNone/>
            </a:pPr>
            <a:endParaRPr lang="en-US" sz="2400" dirty="0">
              <a:solidFill>
                <a:srgbClr val="C00000"/>
              </a:solidFill>
            </a:endParaRPr>
          </a:p>
          <a:p>
            <a:pPr marL="0" indent="0">
              <a:buNone/>
            </a:pPr>
            <a:endParaRPr lang="en-US" sz="2400" dirty="0">
              <a:solidFill>
                <a:srgbClr val="C00000"/>
              </a:solidFill>
            </a:endParaRPr>
          </a:p>
          <a:p>
            <a:pPr marL="0" indent="0">
              <a:buNone/>
            </a:pPr>
            <a:r>
              <a:rPr lang="en-US" sz="2400" dirty="0"/>
              <a:t>                                                                              </a:t>
            </a:r>
          </a:p>
          <a:p>
            <a:pPr marL="0" indent="0">
              <a:buNone/>
            </a:pPr>
            <a:endParaRPr lang="en-US" sz="2400" dirty="0"/>
          </a:p>
          <a:p>
            <a:pPr marL="0" indent="0">
              <a:buNone/>
            </a:pPr>
            <a:r>
              <a:rPr lang="en-US" sz="2400" dirty="0"/>
              <a:t>                                                                                      </a:t>
            </a:r>
          </a:p>
          <a:p>
            <a:endParaRPr lang="en-US" sz="2400" dirty="0"/>
          </a:p>
          <a:p>
            <a:pPr marL="0" indent="0">
              <a:buNone/>
            </a:pPr>
            <a:endParaRPr lang="en-US" sz="2400" dirty="0"/>
          </a:p>
          <a:p>
            <a:pPr marL="0" indent="0">
              <a:buNone/>
            </a:pPr>
            <a:r>
              <a:rPr lang="en-US" sz="2400" dirty="0"/>
              <a:t>                                                                                             </a:t>
            </a:r>
          </a:p>
        </p:txBody>
      </p:sp>
      <p:sp>
        <p:nvSpPr>
          <p:cNvPr id="4" name="Rectangle 3"/>
          <p:cNvSpPr/>
          <p:nvPr/>
        </p:nvSpPr>
        <p:spPr>
          <a:xfrm>
            <a:off x="3059832" y="2996952"/>
            <a:ext cx="2952328" cy="9144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rtl="1"/>
            <a:r>
              <a:rPr lang="fa-IR" sz="1200" b="1" dirty="0">
                <a:solidFill>
                  <a:prstClr val="black"/>
                </a:solidFill>
                <a:cs typeface="B Nazanin" panose="00000400000000000000" pitchFamily="2" charset="-78"/>
              </a:rPr>
              <a:t>لوله گذاری </a:t>
            </a:r>
            <a:r>
              <a:rPr lang="fa-IR" sz="1200" b="1" dirty="0" smtClean="0">
                <a:solidFill>
                  <a:prstClr val="black"/>
                </a:solidFill>
                <a:cs typeface="B Nazanin" panose="00000400000000000000" pitchFamily="2" charset="-78"/>
              </a:rPr>
              <a:t>یا ماسک حنجره ای</a:t>
            </a:r>
            <a:endParaRPr lang="fa-IR" sz="1200" b="1" dirty="0">
              <a:solidFill>
                <a:prstClr val="black"/>
              </a:solidFill>
              <a:cs typeface="B Nazanin" panose="00000400000000000000" pitchFamily="2" charset="-78"/>
            </a:endParaRPr>
          </a:p>
          <a:p>
            <a:pPr lvl="0" algn="ctr" rtl="1"/>
            <a:r>
              <a:rPr lang="fa-IR" sz="1200" b="1" dirty="0">
                <a:solidFill>
                  <a:prstClr val="black"/>
                </a:solidFill>
                <a:cs typeface="B Nazanin" panose="00000400000000000000" pitchFamily="2" charset="-78"/>
              </a:rPr>
              <a:t>قفسه سینه را بفشرید</a:t>
            </a:r>
          </a:p>
          <a:p>
            <a:pPr lvl="0" algn="ctr" rtl="1"/>
            <a:r>
              <a:rPr lang="fa-IR" sz="1200" b="1" dirty="0">
                <a:solidFill>
                  <a:prstClr val="black"/>
                </a:solidFill>
                <a:cs typeface="B Nazanin" panose="00000400000000000000" pitchFamily="2" charset="-78"/>
              </a:rPr>
              <a:t>با </a:t>
            </a:r>
            <a:r>
              <a:rPr lang="en-US" sz="1200" b="1" dirty="0">
                <a:solidFill>
                  <a:prstClr val="black"/>
                </a:solidFill>
                <a:cs typeface="B Nazanin" panose="00000400000000000000" pitchFamily="2" charset="-78"/>
              </a:rPr>
              <a:t>PPV</a:t>
            </a:r>
            <a:r>
              <a:rPr lang="fa-IR" sz="1200" b="1" dirty="0">
                <a:solidFill>
                  <a:prstClr val="black"/>
                </a:solidFill>
                <a:cs typeface="B Nazanin" panose="00000400000000000000" pitchFamily="2" charset="-78"/>
              </a:rPr>
              <a:t> هماهنگ </a:t>
            </a:r>
            <a:r>
              <a:rPr lang="fa-IR" sz="1200" b="1" dirty="0" smtClean="0">
                <a:solidFill>
                  <a:prstClr val="black"/>
                </a:solidFill>
                <a:cs typeface="B Nazanin" panose="00000400000000000000" pitchFamily="2" charset="-78"/>
              </a:rPr>
              <a:t>شوید</a:t>
            </a:r>
          </a:p>
          <a:p>
            <a:pPr lvl="0" algn="ctr" rtl="1"/>
            <a:r>
              <a:rPr lang="fa-IR" sz="1200" b="1" dirty="0" smtClean="0">
                <a:solidFill>
                  <a:prstClr val="black"/>
                </a:solidFill>
                <a:cs typeface="B Nazanin" panose="00000400000000000000" pitchFamily="2" charset="-78"/>
              </a:rPr>
              <a:t>اکسیژن 100%</a:t>
            </a:r>
          </a:p>
          <a:p>
            <a:pPr lvl="0" algn="ctr" rtl="1"/>
            <a:r>
              <a:rPr lang="fa-IR" sz="1200" b="1" dirty="0" smtClean="0">
                <a:solidFill>
                  <a:prstClr val="black"/>
                </a:solidFill>
                <a:cs typeface="B Nazanin" panose="00000400000000000000" pitchFamily="2" charset="-78"/>
              </a:rPr>
              <a:t>کاتتر سیاهرگ نافی</a:t>
            </a:r>
            <a:endParaRPr lang="en-US" sz="1200" b="1" dirty="0">
              <a:solidFill>
                <a:prstClr val="black"/>
              </a:solidFill>
              <a:cs typeface="B Nazanin" panose="00000400000000000000" pitchFamily="2" charset="-78"/>
            </a:endParaRPr>
          </a:p>
        </p:txBody>
      </p:sp>
      <p:sp>
        <p:nvSpPr>
          <p:cNvPr id="5" name="Rectangle 4"/>
          <p:cNvSpPr/>
          <p:nvPr/>
        </p:nvSpPr>
        <p:spPr>
          <a:xfrm>
            <a:off x="3203848" y="5991952"/>
            <a:ext cx="2448272" cy="74523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fa-IR" sz="800" b="1" dirty="0">
                <a:solidFill>
                  <a:prstClr val="black"/>
                </a:solidFill>
                <a:cs typeface="B Nazanin" panose="00000400000000000000" pitchFamily="2" charset="-78"/>
              </a:rPr>
              <a:t>اپی نفرین </a:t>
            </a:r>
            <a:r>
              <a:rPr lang="fa-IR" sz="800" b="1" dirty="0" smtClean="0">
                <a:solidFill>
                  <a:prstClr val="black"/>
                </a:solidFill>
                <a:cs typeface="B Nazanin" panose="00000400000000000000" pitchFamily="2" charset="-78"/>
              </a:rPr>
              <a:t>سیاهرگی هر 3تا 5 دقیقه</a:t>
            </a:r>
          </a:p>
          <a:p>
            <a:pPr lvl="0" algn="ctr"/>
            <a:r>
              <a:rPr lang="fa-IR" sz="800" b="1" dirty="0" smtClean="0">
                <a:solidFill>
                  <a:prstClr val="black"/>
                </a:solidFill>
                <a:cs typeface="B Nazanin" panose="00000400000000000000" pitchFamily="2" charset="-78"/>
              </a:rPr>
              <a:t>درصورت ضربان کمتر از60 مدنظر داشتن هیپوولومی</a:t>
            </a:r>
          </a:p>
          <a:p>
            <a:pPr lvl="0" algn="ctr"/>
            <a:r>
              <a:rPr lang="fa-IR" sz="800" b="1" dirty="0" smtClean="0">
                <a:solidFill>
                  <a:prstClr val="black"/>
                </a:solidFill>
                <a:cs typeface="B Nazanin" panose="00000400000000000000" pitchFamily="2" charset="-78"/>
              </a:rPr>
              <a:t>مدنظر داشتن پنموتوراکس</a:t>
            </a:r>
            <a:endParaRPr lang="en-US" sz="800" b="1" dirty="0">
              <a:solidFill>
                <a:prstClr val="black"/>
              </a:solidFill>
              <a:cs typeface="B Nazanin" panose="00000400000000000000" pitchFamily="2" charset="-78"/>
            </a:endParaRPr>
          </a:p>
        </p:txBody>
      </p:sp>
      <p:sp>
        <p:nvSpPr>
          <p:cNvPr id="6" name="Flowchart: Decision 5"/>
          <p:cNvSpPr/>
          <p:nvPr/>
        </p:nvSpPr>
        <p:spPr>
          <a:xfrm>
            <a:off x="3347864" y="4365104"/>
            <a:ext cx="2304256" cy="1008112"/>
          </a:xfrm>
          <a:prstGeom prst="flowChartDecision">
            <a:avLst/>
          </a:prstGeom>
        </p:spPr>
        <p:style>
          <a:lnRef idx="2">
            <a:schemeClr val="accent2"/>
          </a:lnRef>
          <a:fillRef idx="1">
            <a:schemeClr val="lt1"/>
          </a:fillRef>
          <a:effectRef idx="0">
            <a:schemeClr val="accent2"/>
          </a:effectRef>
          <a:fontRef idx="minor">
            <a:schemeClr val="dk1"/>
          </a:fontRef>
        </p:style>
        <p:txBody>
          <a:bodyPr tIns="182880" rIns="91440" rtlCol="0" anchor="ctr"/>
          <a:lstStyle/>
          <a:p>
            <a:pPr lvl="0" algn="ctr"/>
            <a:r>
              <a:rPr lang="fa-IR" sz="1000" b="1" dirty="0">
                <a:solidFill>
                  <a:prstClr val="black"/>
                </a:solidFill>
                <a:cs typeface="B Nazanin" panose="00000400000000000000" pitchFamily="2" charset="-78"/>
              </a:rPr>
              <a:t>ضربان قلب زیر 60 در دقیقه؟</a:t>
            </a:r>
            <a:endParaRPr lang="en-US" sz="1000" b="1" dirty="0">
              <a:solidFill>
                <a:prstClr val="black"/>
              </a:solidFill>
              <a:cs typeface="B Nazanin" panose="00000400000000000000" pitchFamily="2" charset="-78"/>
            </a:endParaRPr>
          </a:p>
        </p:txBody>
      </p:sp>
      <p:cxnSp>
        <p:nvCxnSpPr>
          <p:cNvPr id="11" name="Straight Arrow Connector 10"/>
          <p:cNvCxnSpPr/>
          <p:nvPr/>
        </p:nvCxnSpPr>
        <p:spPr>
          <a:xfrm>
            <a:off x="4499992" y="3911352"/>
            <a:ext cx="0" cy="453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Curved Up Arrow 13"/>
          <p:cNvSpPr/>
          <p:nvPr/>
        </p:nvSpPr>
        <p:spPr>
          <a:xfrm>
            <a:off x="4283968" y="5373216"/>
            <a:ext cx="576064" cy="576064"/>
          </a:xfrm>
          <a:prstGeom prst="curvedUp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lowchart: Decision 7"/>
          <p:cNvSpPr/>
          <p:nvPr/>
        </p:nvSpPr>
        <p:spPr>
          <a:xfrm>
            <a:off x="3347864" y="1351309"/>
            <a:ext cx="2304256" cy="1106163"/>
          </a:xfrm>
          <a:prstGeom prst="flowChartDecision">
            <a:avLst/>
          </a:prstGeom>
        </p:spPr>
        <p:style>
          <a:lnRef idx="2">
            <a:schemeClr val="accent2"/>
          </a:lnRef>
          <a:fillRef idx="1">
            <a:schemeClr val="lt1"/>
          </a:fillRef>
          <a:effectRef idx="0">
            <a:schemeClr val="accent2"/>
          </a:effectRef>
          <a:fontRef idx="minor">
            <a:schemeClr val="dk1"/>
          </a:fontRef>
        </p:style>
        <p:txBody>
          <a:bodyPr tIns="182880" rtlCol="0" anchor="ctr"/>
          <a:lstStyle/>
          <a:p>
            <a:pPr lvl="0" algn="ctr"/>
            <a:r>
              <a:rPr lang="fa-IR" b="1" dirty="0">
                <a:solidFill>
                  <a:prstClr val="black"/>
                </a:solidFill>
                <a:cs typeface="B Nazanin" panose="00000400000000000000" pitchFamily="2" charset="-78"/>
              </a:rPr>
              <a:t>ضربان قلب زیر 60 در دقیقه؟</a:t>
            </a:r>
            <a:endParaRPr lang="en-US" b="1" dirty="0">
              <a:solidFill>
                <a:prstClr val="black"/>
              </a:solidFill>
              <a:cs typeface="B Nazanin" panose="00000400000000000000" pitchFamily="2" charset="-78"/>
            </a:endParaRPr>
          </a:p>
        </p:txBody>
      </p:sp>
      <p:cxnSp>
        <p:nvCxnSpPr>
          <p:cNvPr id="13" name="Straight Arrow Connector 12"/>
          <p:cNvCxnSpPr/>
          <p:nvPr/>
        </p:nvCxnSpPr>
        <p:spPr>
          <a:xfrm>
            <a:off x="4499992" y="2471192"/>
            <a:ext cx="0" cy="5257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779912" y="5445224"/>
            <a:ext cx="457176" cy="369332"/>
          </a:xfrm>
          <a:prstGeom prst="rect">
            <a:avLst/>
          </a:prstGeom>
          <a:noFill/>
        </p:spPr>
        <p:txBody>
          <a:bodyPr wrap="none" rtlCol="0">
            <a:spAutoFit/>
          </a:bodyPr>
          <a:lstStyle/>
          <a:p>
            <a:r>
              <a:rPr lang="fa-IR" b="1" dirty="0">
                <a:solidFill>
                  <a:srgbClr val="C00000"/>
                </a:solidFill>
                <a:cs typeface="B Nazanin" panose="00000400000000000000" pitchFamily="2" charset="-78"/>
              </a:rPr>
              <a:t>بلی</a:t>
            </a:r>
            <a:endParaRPr lang="en-US" b="1" dirty="0">
              <a:solidFill>
                <a:srgbClr val="C00000"/>
              </a:solidFill>
              <a:cs typeface="B Nazanin" panose="00000400000000000000" pitchFamily="2" charset="-78"/>
            </a:endParaRPr>
          </a:p>
        </p:txBody>
      </p:sp>
    </p:spTree>
    <p:extLst>
      <p:ext uri="{BB962C8B-B14F-4D97-AF65-F5344CB8AC3E}">
        <p14:creationId xmlns:p14="http://schemas.microsoft.com/office/powerpoint/2010/main" val="204961703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5" y="457200"/>
            <a:ext cx="7911495" cy="1143000"/>
          </a:xfrm>
        </p:spPr>
        <p:txBody>
          <a:bodyPr>
            <a:normAutofit fontScale="90000"/>
          </a:bodyPr>
          <a:lstStyle/>
          <a:p>
            <a:pPr algn="r" rtl="1"/>
            <a:r>
              <a:rPr lang="fa-IR" sz="2200" b="1" dirty="0">
                <a:solidFill>
                  <a:srgbClr val="FF0000"/>
                </a:solidFill>
                <a:cs typeface="+mn-cs"/>
              </a:rPr>
              <a:t>تجویز اپی نفرین درصورت باقی ماندن ضربان قلب کمتراز60 ضربه در دقیقه پس ازشرایط زیر لازم است </a:t>
            </a:r>
            <a:r>
              <a:rPr lang="fa-IR" b="1" dirty="0">
                <a:solidFill>
                  <a:srgbClr val="FF0000"/>
                </a:solidFill>
                <a:cs typeface="B Nazanin" panose="00000400000000000000" pitchFamily="2" charset="-78"/>
              </a:rPr>
              <a:t/>
            </a:r>
            <a:br>
              <a:rPr lang="fa-IR" b="1" dirty="0">
                <a:solidFill>
                  <a:srgbClr val="FF0000"/>
                </a:solidFill>
                <a:cs typeface="B Nazanin" panose="00000400000000000000" pitchFamily="2" charset="-78"/>
              </a:rPr>
            </a:br>
            <a:endParaRPr lang="en-US" dirty="0"/>
          </a:p>
        </p:txBody>
      </p:sp>
      <p:sp>
        <p:nvSpPr>
          <p:cNvPr id="3" name="Content Placeholder 2"/>
          <p:cNvSpPr>
            <a:spLocks noGrp="1"/>
          </p:cNvSpPr>
          <p:nvPr>
            <p:ph idx="1"/>
          </p:nvPr>
        </p:nvSpPr>
        <p:spPr/>
        <p:txBody>
          <a:bodyPr>
            <a:normAutofit/>
          </a:bodyPr>
          <a:lstStyle/>
          <a:p>
            <a:pPr algn="r" rtl="1">
              <a:buClr>
                <a:srgbClr val="FF0000"/>
              </a:buClr>
            </a:pPr>
            <a:r>
              <a:rPr lang="fa-IR" sz="3000" dirty="0" smtClean="0"/>
              <a:t>حداقل </a:t>
            </a:r>
            <a:r>
              <a:rPr lang="fa-IR" sz="3000" dirty="0"/>
              <a:t>30 </a:t>
            </a:r>
            <a:r>
              <a:rPr lang="fa-IR" sz="3000" dirty="0" smtClean="0"/>
              <a:t>ثانیه </a:t>
            </a:r>
            <a:r>
              <a:rPr lang="fa-IR" sz="3000" dirty="0"/>
              <a:t>تهویه با فشار مثبت که ریه ها را باد کند(تایید با حرکت قفسه سینه)</a:t>
            </a:r>
          </a:p>
          <a:p>
            <a:pPr algn="r" rtl="1">
              <a:buClr>
                <a:srgbClr val="FF0000"/>
              </a:buClr>
            </a:pPr>
            <a:r>
              <a:rPr lang="fa-IR" sz="3000" dirty="0"/>
              <a:t>60 ثانیه دیگر فشردن قفسه سینه با تهویه با فشار مثبت با اکسیژن 100%</a:t>
            </a:r>
          </a:p>
          <a:p>
            <a:pPr algn="r" rtl="1">
              <a:buClr>
                <a:srgbClr val="FF0000"/>
              </a:buClr>
            </a:pPr>
            <a:r>
              <a:rPr lang="fa-IR" sz="3000" dirty="0"/>
              <a:t>در بیشتر موارد تهویه بایداز لوله نای یا ماسک حنجره ای مناسب جاگذاری شده انجام گیرد</a:t>
            </a:r>
          </a:p>
          <a:p>
            <a:pPr algn="r" rtl="1">
              <a:buClr>
                <a:srgbClr val="FF0000"/>
              </a:buClr>
              <a:buFont typeface="Wingdings" panose="05000000000000000000" pitchFamily="2" charset="2"/>
              <a:buChar char="v"/>
            </a:pPr>
            <a:r>
              <a:rPr lang="fa-IR" sz="3000" dirty="0"/>
              <a:t>تجویز اپی نفرین پیش از برقراری تهویه ای که ریه ها را به طور موثری تهویه کند موردی ندارد</a:t>
            </a:r>
            <a:endParaRPr lang="en-US" sz="3000" dirty="0"/>
          </a:p>
          <a:p>
            <a:endParaRPr lang="en-US" dirty="0"/>
          </a:p>
        </p:txBody>
      </p:sp>
    </p:spTree>
    <p:extLst>
      <p:ext uri="{BB962C8B-B14F-4D97-AF65-F5344CB8AC3E}">
        <p14:creationId xmlns:p14="http://schemas.microsoft.com/office/powerpoint/2010/main" val="295731831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42910" y="701824"/>
            <a:ext cx="7772400" cy="1143000"/>
          </a:xfrm>
        </p:spPr>
        <p:txBody>
          <a:bodyPr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fontAlgn="auto">
              <a:spcAft>
                <a:spcPts val="0"/>
              </a:spcAft>
              <a:defRPr/>
            </a:pPr>
            <a:r>
              <a:rPr lang="fa-I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دارو</a:t>
            </a:r>
            <a:endPar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4099" name="Rectangle 3"/>
          <p:cNvSpPr>
            <a:spLocks noGrp="1" noChangeArrowheads="1"/>
          </p:cNvSpPr>
          <p:nvPr>
            <p:ph idx="1"/>
          </p:nvPr>
        </p:nvSpPr>
        <p:spPr>
          <a:xfrm>
            <a:off x="624114" y="2046514"/>
            <a:ext cx="7791196" cy="3542726"/>
          </a:xfrm>
        </p:spPr>
        <p:style>
          <a:lnRef idx="2">
            <a:schemeClr val="accent4"/>
          </a:lnRef>
          <a:fillRef idx="1">
            <a:schemeClr val="lt1"/>
          </a:fillRef>
          <a:effectRef idx="0">
            <a:schemeClr val="accent4"/>
          </a:effectRef>
          <a:fontRef idx="minor">
            <a:schemeClr val="dk1"/>
          </a:fontRef>
        </p:style>
        <p:txBody>
          <a:bodyPr tIns="274320" rtlCol="0">
            <a:normAutofit/>
          </a:bodyPr>
          <a:lstStyle/>
          <a:p>
            <a:pPr marL="0" indent="0" algn="r" rtl="1" fontAlgn="auto">
              <a:spcAft>
                <a:spcPts val="0"/>
              </a:spcAft>
              <a:buClr>
                <a:srgbClr val="FF0000"/>
              </a:buClr>
              <a:buNone/>
              <a:defRPr/>
            </a:pPr>
            <a:r>
              <a:rPr lang="fa-IR" sz="4000" b="1" dirty="0">
                <a:solidFill>
                  <a:srgbClr val="C00000"/>
                </a:solidFill>
                <a:cs typeface="B Nazanin" panose="00000400000000000000" pitchFamily="2" charset="-78"/>
              </a:rPr>
              <a:t>مکانیزم اثر داروها و فزاینده های حجم خون:</a:t>
            </a:r>
            <a:endParaRPr lang="en-US" sz="4000" b="1" dirty="0">
              <a:solidFill>
                <a:srgbClr val="C00000"/>
              </a:solidFill>
              <a:cs typeface="B Nazanin" panose="00000400000000000000" pitchFamily="2" charset="-78"/>
            </a:endParaRPr>
          </a:p>
          <a:p>
            <a:pPr algn="r" rtl="1" fontAlgn="auto">
              <a:spcAft>
                <a:spcPts val="0"/>
              </a:spcAft>
              <a:buClr>
                <a:srgbClr val="FF0000"/>
              </a:buClr>
              <a:defRPr/>
            </a:pPr>
            <a:r>
              <a:rPr lang="fa-IR" sz="3600" b="1" dirty="0">
                <a:cs typeface="B Nazanin" panose="00000400000000000000" pitchFamily="2" charset="-78"/>
              </a:rPr>
              <a:t>تحریک ضربان قلب.</a:t>
            </a:r>
          </a:p>
          <a:p>
            <a:pPr algn="r" rtl="1" fontAlgn="auto">
              <a:spcAft>
                <a:spcPts val="0"/>
              </a:spcAft>
              <a:buClr>
                <a:srgbClr val="FF0000"/>
              </a:buClr>
              <a:defRPr/>
            </a:pPr>
            <a:r>
              <a:rPr lang="fa-IR" sz="3600" b="1" dirty="0">
                <a:cs typeface="B Nazanin" panose="00000400000000000000" pitchFamily="2" charset="-78"/>
              </a:rPr>
              <a:t>افزایش پرفوزیون بافتی.</a:t>
            </a:r>
          </a:p>
          <a:p>
            <a:pPr algn="r" rtl="1" fontAlgn="auto">
              <a:spcAft>
                <a:spcPts val="0"/>
              </a:spcAft>
              <a:buClr>
                <a:srgbClr val="FF0000"/>
              </a:buClr>
              <a:defRPr/>
            </a:pPr>
            <a:r>
              <a:rPr lang="fa-IR" sz="3600" b="1" dirty="0">
                <a:cs typeface="B Nazanin" panose="00000400000000000000" pitchFamily="2" charset="-78"/>
              </a:rPr>
              <a:t>حفظ تعادل اسید و باز.</a:t>
            </a:r>
            <a:endParaRPr lang="en-US" sz="3600" b="1" dirty="0">
              <a:cs typeface="B Nazanin" panose="00000400000000000000" pitchFamily="2" charset="-78"/>
            </a:endParaRPr>
          </a:p>
        </p:txBody>
      </p:sp>
    </p:spTree>
    <p:extLst>
      <p:ext uri="{BB962C8B-B14F-4D97-AF65-F5344CB8AC3E}">
        <p14:creationId xmlns:p14="http://schemas.microsoft.com/office/powerpoint/2010/main" val="327921730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3568" y="413792"/>
            <a:ext cx="7830612" cy="1143000"/>
          </a:xfrm>
        </p:spPr>
        <p:txBody>
          <a:bodyPr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fontAlgn="auto">
              <a:spcAft>
                <a:spcPts val="0"/>
              </a:spcAft>
              <a:defRPr/>
            </a:pPr>
            <a:r>
              <a:rPr lang="fa-IR"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  اندیکاسیون</a:t>
            </a:r>
            <a:endPar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075" name="Rectangle 3"/>
          <p:cNvSpPr>
            <a:spLocks noGrp="1" noChangeArrowheads="1"/>
          </p:cNvSpPr>
          <p:nvPr>
            <p:ph idx="1"/>
          </p:nvPr>
        </p:nvSpPr>
        <p:spPr>
          <a:xfrm>
            <a:off x="683568" y="1831995"/>
            <a:ext cx="7830612" cy="3757245"/>
          </a:xfrm>
        </p:spPr>
        <p:style>
          <a:lnRef idx="2">
            <a:schemeClr val="accent4"/>
          </a:lnRef>
          <a:fillRef idx="1">
            <a:schemeClr val="lt1"/>
          </a:fillRef>
          <a:effectRef idx="0">
            <a:schemeClr val="accent4"/>
          </a:effectRef>
          <a:fontRef idx="minor">
            <a:schemeClr val="dk1"/>
          </a:fontRef>
        </p:style>
        <p:txBody>
          <a:bodyPr tIns="365760">
            <a:normAutofit fontScale="92500"/>
          </a:bodyPr>
          <a:lstStyle/>
          <a:p>
            <a:pPr algn="r" rtl="1">
              <a:lnSpc>
                <a:spcPct val="90000"/>
              </a:lnSpc>
              <a:buClr>
                <a:srgbClr val="FF0000"/>
              </a:buClr>
            </a:pPr>
            <a:r>
              <a:rPr lang="fa-IR" sz="4200" b="1" dirty="0">
                <a:cs typeface="B Nazanin" panose="00000400000000000000" pitchFamily="2" charset="-78"/>
              </a:rPr>
              <a:t>ضـربان قلب زیر60/ دقیقه علی رغم </a:t>
            </a:r>
            <a:r>
              <a:rPr lang="fa-IR" sz="4200" b="1" dirty="0">
                <a:solidFill>
                  <a:srgbClr val="C00000"/>
                </a:solidFill>
                <a:cs typeface="B Nazanin" panose="00000400000000000000" pitchFamily="2" charset="-78"/>
              </a:rPr>
              <a:t>30</a:t>
            </a:r>
            <a:r>
              <a:rPr lang="fa-IR" sz="4200" b="1" dirty="0">
                <a:cs typeface="B Nazanin" panose="00000400000000000000" pitchFamily="2" charset="-78"/>
              </a:rPr>
              <a:t> ثانیه تهــویه کمکی مؤثر و به دنبال آن </a:t>
            </a:r>
            <a:r>
              <a:rPr lang="fa-IR" sz="4200" b="1" dirty="0">
                <a:solidFill>
                  <a:srgbClr val="C00000"/>
                </a:solidFill>
                <a:cs typeface="B Nazanin" panose="00000400000000000000" pitchFamily="2" charset="-78"/>
              </a:rPr>
              <a:t>60-45</a:t>
            </a:r>
            <a:r>
              <a:rPr lang="fa-IR" sz="4200" b="1" dirty="0">
                <a:cs typeface="B Nazanin" panose="00000400000000000000" pitchFamily="2" charset="-78"/>
              </a:rPr>
              <a:t> ثانیـه فشـردن هماهنگ قفسه سینه و تهویه (جمعاً </a:t>
            </a:r>
            <a:r>
              <a:rPr lang="fa-IR" sz="4200" b="1" dirty="0">
                <a:solidFill>
                  <a:srgbClr val="C00000"/>
                </a:solidFill>
                <a:cs typeface="B Nazanin" panose="00000400000000000000" pitchFamily="2" charset="-78"/>
              </a:rPr>
              <a:t>90-75</a:t>
            </a:r>
            <a:r>
              <a:rPr lang="fa-IR" sz="4200" b="1" dirty="0">
                <a:cs typeface="B Nazanin" panose="00000400000000000000" pitchFamily="2" charset="-78"/>
              </a:rPr>
              <a:t> ثانیه).</a:t>
            </a:r>
            <a:endParaRPr lang="en-US" sz="4200" b="1" dirty="0">
              <a:cs typeface="B Nazanin" panose="00000400000000000000" pitchFamily="2" charset="-78"/>
            </a:endParaRPr>
          </a:p>
          <a:p>
            <a:pPr>
              <a:lnSpc>
                <a:spcPct val="90000"/>
              </a:lnSpc>
              <a:buClr>
                <a:srgbClr val="FF0000"/>
              </a:buClr>
              <a:buNone/>
            </a:pPr>
            <a:endParaRPr lang="en-US" sz="4200" b="1" dirty="0">
              <a:cs typeface="B Nazanin" panose="00000400000000000000" pitchFamily="2" charset="-78"/>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راه تجویز</a:t>
            </a:r>
            <a:endParaRPr lang="en-GB"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457200" y="1711349"/>
            <a:ext cx="8229600" cy="3661867"/>
          </a:xfrm>
        </p:spPr>
        <p:style>
          <a:lnRef idx="2">
            <a:schemeClr val="accent4"/>
          </a:lnRef>
          <a:fillRef idx="1">
            <a:schemeClr val="lt1"/>
          </a:fillRef>
          <a:effectRef idx="0">
            <a:schemeClr val="accent4"/>
          </a:effectRef>
          <a:fontRef idx="minor">
            <a:schemeClr val="dk1"/>
          </a:fontRef>
        </p:style>
        <p:txBody>
          <a:bodyPr tIns="274320">
            <a:normAutofit/>
          </a:bodyPr>
          <a:lstStyle/>
          <a:p>
            <a:pPr algn="r" rtl="1">
              <a:buClr>
                <a:srgbClr val="FF0000"/>
              </a:buClr>
            </a:pPr>
            <a:r>
              <a:rPr lang="fa-IR" sz="4800" b="1" dirty="0">
                <a:cs typeface="B Nazanin" panose="00000400000000000000" pitchFamily="2" charset="-78"/>
              </a:rPr>
              <a:t>ورید نافی.</a:t>
            </a:r>
          </a:p>
          <a:p>
            <a:pPr algn="r" rtl="1">
              <a:buClr>
                <a:srgbClr val="FF0000"/>
              </a:buClr>
            </a:pPr>
            <a:r>
              <a:rPr lang="fa-IR" sz="4800" b="1" dirty="0">
                <a:cs typeface="B Nazanin" panose="00000400000000000000" pitchFamily="2" charset="-78"/>
              </a:rPr>
              <a:t>لوله نای.</a:t>
            </a:r>
          </a:p>
          <a:p>
            <a:pPr algn="r" rtl="1">
              <a:buClr>
                <a:srgbClr val="FF0000"/>
              </a:buClr>
            </a:pPr>
            <a:r>
              <a:rPr lang="fa-IR" sz="4800" b="1" dirty="0">
                <a:cs typeface="B Nazanin" panose="00000400000000000000" pitchFamily="2" charset="-78"/>
              </a:rPr>
              <a:t>داخل استخوان </a:t>
            </a:r>
            <a:r>
              <a:rPr lang="fa-IR" sz="3600" b="1" dirty="0">
                <a:cs typeface="B Nazanin" panose="00000400000000000000" pitchFamily="2" charset="-78"/>
              </a:rPr>
              <a:t>(بیشتر در بیماران سرپایی).</a:t>
            </a:r>
            <a:endParaRPr lang="en-GB" sz="3600" b="1" dirty="0">
              <a:cs typeface="B Nazanin" panose="00000400000000000000" pitchFamily="2" charset="-78"/>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3568" y="404664"/>
            <a:ext cx="7830612" cy="1152128"/>
          </a:xfrm>
        </p:spPr>
        <p:txBody>
          <a:bodyPr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fontAlgn="auto">
              <a:spcAft>
                <a:spcPts val="0"/>
              </a:spcAft>
              <a:defRPr/>
            </a:pPr>
            <a:r>
              <a:rPr lang="fa-IR"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پی </a:t>
            </a:r>
            <a:r>
              <a:rPr lang="fa-I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نفرین: اندیکاسیون</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075" name="Rectangle 3"/>
          <p:cNvSpPr>
            <a:spLocks noGrp="1" noChangeArrowheads="1"/>
          </p:cNvSpPr>
          <p:nvPr>
            <p:ph idx="1"/>
          </p:nvPr>
        </p:nvSpPr>
        <p:spPr>
          <a:xfrm>
            <a:off x="683568" y="1831995"/>
            <a:ext cx="7830612" cy="4693349"/>
          </a:xfrm>
        </p:spPr>
        <p:style>
          <a:lnRef idx="2">
            <a:schemeClr val="accent4"/>
          </a:lnRef>
          <a:fillRef idx="1">
            <a:schemeClr val="lt1"/>
          </a:fillRef>
          <a:effectRef idx="0">
            <a:schemeClr val="accent4"/>
          </a:effectRef>
          <a:fontRef idx="minor">
            <a:schemeClr val="dk1"/>
          </a:fontRef>
        </p:style>
        <p:txBody>
          <a:bodyPr>
            <a:noAutofit/>
          </a:bodyPr>
          <a:lstStyle/>
          <a:p>
            <a:pPr algn="r" rtl="1">
              <a:lnSpc>
                <a:spcPct val="90000"/>
              </a:lnSpc>
              <a:buClr>
                <a:srgbClr val="FF0000"/>
              </a:buClr>
            </a:pPr>
            <a:r>
              <a:rPr lang="fa-IR" sz="2800" dirty="0"/>
              <a:t>تجویز اپی نفرین در صورت باقی ماندن ضربان قلب کمتر از </a:t>
            </a:r>
            <a:r>
              <a:rPr lang="en-US" sz="2800" dirty="0"/>
              <a:t>bpm 60 </a:t>
            </a:r>
            <a:r>
              <a:rPr lang="fa-IR" sz="2800" dirty="0"/>
              <a:t>پس از شرایط زیر </a:t>
            </a:r>
            <a:r>
              <a:rPr lang="fa-IR" sz="2800" dirty="0" smtClean="0"/>
              <a:t>لازم </a:t>
            </a:r>
            <a:r>
              <a:rPr lang="fa-IR" sz="2800" dirty="0"/>
              <a:t>است: </a:t>
            </a:r>
            <a:endParaRPr lang="fa-IR" sz="2800" dirty="0" smtClean="0"/>
          </a:p>
          <a:p>
            <a:pPr algn="r" rtl="1">
              <a:lnSpc>
                <a:spcPct val="90000"/>
              </a:lnSpc>
              <a:buClr>
                <a:srgbClr val="FF0000"/>
              </a:buClr>
            </a:pPr>
            <a:r>
              <a:rPr lang="fa-IR" sz="2800" dirty="0" smtClean="0"/>
              <a:t>حداقل </a:t>
            </a:r>
            <a:r>
              <a:rPr lang="fa-IR" sz="2800" dirty="0">
                <a:solidFill>
                  <a:srgbClr val="C00000"/>
                </a:solidFill>
              </a:rPr>
              <a:t>30</a:t>
            </a:r>
            <a:r>
              <a:rPr lang="fa-IR" sz="2800" dirty="0"/>
              <a:t> ثانیه تهویه با فشار مثبت که </a:t>
            </a:r>
            <a:r>
              <a:rPr lang="fa-IR" sz="2800" dirty="0" smtClean="0"/>
              <a:t>ریه ها </a:t>
            </a:r>
            <a:r>
              <a:rPr lang="fa-IR" sz="2800" dirty="0"/>
              <a:t>را باد </a:t>
            </a:r>
            <a:r>
              <a:rPr lang="fa-IR" sz="2800" dirty="0" smtClean="0"/>
              <a:t>کند</a:t>
            </a:r>
            <a:r>
              <a:rPr lang="fa-IR" sz="2800" dirty="0" smtClean="0">
                <a:solidFill>
                  <a:srgbClr val="C00000"/>
                </a:solidFill>
              </a:rPr>
              <a:t>(تأیید </a:t>
            </a:r>
            <a:r>
              <a:rPr lang="fa-IR" sz="2800" dirty="0">
                <a:solidFill>
                  <a:srgbClr val="C00000"/>
                </a:solidFill>
              </a:rPr>
              <a:t>با حرکت قفسه </a:t>
            </a:r>
            <a:r>
              <a:rPr lang="fa-IR" sz="2800" dirty="0" smtClean="0">
                <a:solidFill>
                  <a:srgbClr val="C00000"/>
                </a:solidFill>
              </a:rPr>
              <a:t>سینه)</a:t>
            </a:r>
          </a:p>
          <a:p>
            <a:pPr algn="r" rtl="1">
              <a:lnSpc>
                <a:spcPct val="90000"/>
              </a:lnSpc>
              <a:buClr>
                <a:srgbClr val="FF0000"/>
              </a:buClr>
            </a:pPr>
            <a:r>
              <a:rPr lang="fa-IR" sz="2800" dirty="0" smtClean="0">
                <a:solidFill>
                  <a:srgbClr val="C00000"/>
                </a:solidFill>
              </a:rPr>
              <a:t>60</a:t>
            </a:r>
            <a:r>
              <a:rPr lang="fa-IR" sz="2800" dirty="0" smtClean="0"/>
              <a:t> </a:t>
            </a:r>
            <a:r>
              <a:rPr lang="fa-IR" sz="2800" dirty="0"/>
              <a:t>ثانیه دیگر فشردن قفسه سینه هماهنگ با تهویه با فشار مثبت با اکسیژن </a:t>
            </a:r>
            <a:r>
              <a:rPr lang="fa-IR" sz="2800" dirty="0">
                <a:solidFill>
                  <a:srgbClr val="C00000"/>
                </a:solidFill>
              </a:rPr>
              <a:t>100% </a:t>
            </a:r>
            <a:endParaRPr lang="fa-IR" sz="2800" dirty="0" smtClean="0">
              <a:solidFill>
                <a:srgbClr val="C00000"/>
              </a:solidFill>
            </a:endParaRPr>
          </a:p>
          <a:p>
            <a:pPr algn="r" rtl="1">
              <a:lnSpc>
                <a:spcPct val="90000"/>
              </a:lnSpc>
              <a:buClr>
                <a:srgbClr val="FF0000"/>
              </a:buClr>
            </a:pPr>
            <a:r>
              <a:rPr lang="fa-IR" sz="2800" dirty="0" smtClean="0"/>
              <a:t>در </a:t>
            </a:r>
            <a:r>
              <a:rPr lang="fa-IR" sz="2800" dirty="0"/>
              <a:t>بیشتر موارد تهویه باید از راه یک لوله نای یا ماسک </a:t>
            </a:r>
            <a:r>
              <a:rPr lang="fa-IR" sz="2800" dirty="0" smtClean="0"/>
              <a:t>حنجره ای </a:t>
            </a:r>
            <a:r>
              <a:rPr lang="fa-IR" sz="2800" dirty="0"/>
              <a:t>مناسب انجام شده باشد</a:t>
            </a:r>
            <a:r>
              <a:rPr lang="fa-IR" sz="2800" dirty="0" smtClean="0"/>
              <a:t>.</a:t>
            </a:r>
          </a:p>
          <a:p>
            <a:pPr algn="r" rtl="1">
              <a:lnSpc>
                <a:spcPct val="90000"/>
              </a:lnSpc>
              <a:buClr>
                <a:srgbClr val="FF0000"/>
              </a:buClr>
            </a:pPr>
            <a:r>
              <a:rPr lang="fa-IR" sz="2800" dirty="0" smtClean="0"/>
              <a:t> </a:t>
            </a:r>
            <a:r>
              <a:rPr lang="fa-IR" sz="2800" dirty="0"/>
              <a:t>پیش از برقراری تهویه مؤثر همراه پرباد شدن </a:t>
            </a:r>
            <a:r>
              <a:rPr lang="fa-IR" sz="2800" dirty="0" smtClean="0"/>
              <a:t>ریه ها</a:t>
            </a:r>
            <a:r>
              <a:rPr lang="fa-IR" sz="2800" dirty="0"/>
              <a:t>، تجویز اپی نفرین مورد ندارد.</a:t>
            </a:r>
            <a:endParaRPr lang="en-US" sz="2800" b="1" dirty="0"/>
          </a:p>
        </p:txBody>
      </p:sp>
    </p:spTree>
    <p:extLst>
      <p:ext uri="{BB962C8B-B14F-4D97-AF65-F5344CB8AC3E}">
        <p14:creationId xmlns:p14="http://schemas.microsoft.com/office/powerpoint/2010/main" val="1772343441"/>
      </p:ext>
    </p:extLst>
  </p:cSld>
  <p:clrMapOvr>
    <a:masterClrMapping/>
  </p:clrMapOvr>
  <p:timing>
    <p:tnLst>
      <p:par>
        <p:cT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4.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5.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32676</TotalTime>
  <Words>5435</Words>
  <Application>Microsoft Office PowerPoint</Application>
  <PresentationFormat>On-screen Show (4:3)</PresentationFormat>
  <Paragraphs>809</Paragraphs>
  <Slides>111</Slides>
  <Notes>58</Notes>
  <HiddenSlides>0</HiddenSlides>
  <MMClips>0</MMClips>
  <ScaleCrop>false</ScaleCrop>
  <HeadingPairs>
    <vt:vector size="8" baseType="variant">
      <vt:variant>
        <vt:lpstr>Fonts Used</vt:lpstr>
      </vt:variant>
      <vt:variant>
        <vt:i4>11</vt:i4>
      </vt:variant>
      <vt:variant>
        <vt:lpstr>Theme</vt:lpstr>
      </vt:variant>
      <vt:variant>
        <vt:i4>5</vt:i4>
      </vt:variant>
      <vt:variant>
        <vt:lpstr>Embedded OLE Servers</vt:lpstr>
      </vt:variant>
      <vt:variant>
        <vt:i4>1</vt:i4>
      </vt:variant>
      <vt:variant>
        <vt:lpstr>Slide Titles</vt:lpstr>
      </vt:variant>
      <vt:variant>
        <vt:i4>111</vt:i4>
      </vt:variant>
    </vt:vector>
  </HeadingPairs>
  <TitlesOfParts>
    <vt:vector size="128" baseType="lpstr">
      <vt:lpstr>Arial</vt:lpstr>
      <vt:lpstr>B Nazanin</vt:lpstr>
      <vt:lpstr>Calibri</vt:lpstr>
      <vt:lpstr>Century Gothic</vt:lpstr>
      <vt:lpstr>Corbel</vt:lpstr>
      <vt:lpstr>Times New Roman</vt:lpstr>
      <vt:lpstr>Trebuchet MS</vt:lpstr>
      <vt:lpstr>Tw Cen MT</vt:lpstr>
      <vt:lpstr>Wingdings</vt:lpstr>
      <vt:lpstr>Wingdings 2</vt:lpstr>
      <vt:lpstr>Wingdings 3</vt:lpstr>
      <vt:lpstr>1_Office Theme</vt:lpstr>
      <vt:lpstr>Wisp</vt:lpstr>
      <vt:lpstr>Droplet</vt:lpstr>
      <vt:lpstr>Parallax</vt:lpstr>
      <vt:lpstr>Facet</vt:lpstr>
      <vt:lpstr>Document</vt:lpstr>
      <vt:lpstr>PowerPoint Presentation</vt:lpstr>
      <vt:lpstr>PowerPoint Presentation</vt:lpstr>
      <vt:lpstr>چه نوزادانی نیاز به احیا دارند؟</vt:lpstr>
      <vt:lpstr>فیزیولوژی جنین </vt:lpstr>
      <vt:lpstr>فیزیولوژی جنین (شنت راست به چپ)</vt:lpstr>
      <vt:lpstr>PowerPoint Presentation</vt:lpstr>
      <vt:lpstr>PowerPoint Presentation</vt:lpstr>
      <vt:lpstr>PowerPoint Presentation</vt:lpstr>
      <vt:lpstr>ریه ها و گردش خون پس از تولد </vt:lpstr>
      <vt:lpstr>ریه ها و گردش خون پس از تولد </vt:lpstr>
      <vt:lpstr>روند طبیعی انتقال  </vt:lpstr>
      <vt:lpstr>PowerPoint Presentation</vt:lpstr>
      <vt:lpstr>PowerPoint Presentation</vt:lpstr>
      <vt:lpstr>PowerPoint Presentation</vt:lpstr>
      <vt:lpstr>PowerPoint Presentation</vt:lpstr>
      <vt:lpstr>PowerPoint Presentation</vt:lpstr>
      <vt:lpstr>PowerPoint Presentation</vt:lpstr>
      <vt:lpstr>روند غیر طبیعی انتقال  </vt:lpstr>
      <vt:lpstr>روند غیر طبیعی انتقال  </vt:lpstr>
      <vt:lpstr>یافته های بالینی گذار غیر طبیعی</vt:lpstr>
      <vt:lpstr>PowerPoint Presentation</vt:lpstr>
      <vt:lpstr>PowerPoint Presentation</vt:lpstr>
      <vt:lpstr>PowerPoint Presentation</vt:lpstr>
      <vt:lpstr>PowerPoint Presentation</vt:lpstr>
      <vt:lpstr>Consider ET intubation in the Flow Diagram at the Following Points</vt:lpstr>
      <vt:lpstr>نکات مهم در نمودار احیای نوزادان</vt:lpstr>
      <vt:lpstr>PowerPoint Presentation</vt:lpstr>
      <vt:lpstr>    ارزیابی اولیه نوزاد </vt:lpstr>
      <vt:lpstr>ارزیابی اولیه نوزاد: یک زایمان بدون عارضه</vt:lpstr>
      <vt:lpstr> مراقبت عادی: تماس پوست به پوست   </vt:lpstr>
      <vt:lpstr>گامهای نخست را در نوزادان غیرسرحال و نارس</vt:lpstr>
      <vt:lpstr>تأمین گرما</vt:lpstr>
      <vt:lpstr>گرمای نوزاد را تأمین کنید</vt:lpstr>
      <vt:lpstr>وضعیت دادن</vt:lpstr>
      <vt:lpstr>وضعیت</vt:lpstr>
      <vt:lpstr>وضعیت</vt:lpstr>
      <vt:lpstr>وضعیت</vt:lpstr>
      <vt:lpstr>وضعیت</vt:lpstr>
      <vt:lpstr>تمییز کردن را هوایی</vt:lpstr>
      <vt:lpstr>PowerPoint Presentation</vt:lpstr>
      <vt:lpstr>راه هوایی را باز کنید</vt:lpstr>
      <vt:lpstr>خشک کنید، تحریک کنید، مجدداً وضعیت بدهید</vt:lpstr>
      <vt:lpstr>PowerPoint Presentation</vt:lpstr>
      <vt:lpstr>تحریک لمسی (حد اکثر دو بار)</vt:lpstr>
      <vt:lpstr>تحریک پوستی</vt:lpstr>
      <vt:lpstr>سیانوز انتهاها- نیازی به اکسیژن نیست </vt:lpstr>
      <vt:lpstr>کی و چگونه اکسیژن کمکی تجویز میکنید؟ </vt:lpstr>
      <vt:lpstr>PowerPoint Presentation</vt:lpstr>
      <vt:lpstr>وجود مایع آمنیونی آغشته به مکونیوم</vt:lpstr>
      <vt:lpstr>آیا نوزاد آپنه یا تنفس منقطع دارد؟</vt:lpstr>
      <vt:lpstr>چنانچه ضربان قلب یا تنفس غیر طبیعی باشند چه باید کرد؟</vt:lpstr>
      <vt:lpstr>ارزیابی: تصمیم</vt:lpstr>
      <vt:lpstr>PowerPoint Presentation</vt:lpstr>
      <vt:lpstr>ارزیابی نخست ضربان قلب باید با گوشی پزشکی باشد. شنیدن کناره چپ قفسه سینه دقیقترین روش تعیین تعداد ضربان قلب یک نوزاد است  گرچه ضربان در قاعده بندناف ممکن است لمس شود، لمس با دست دقت کمتری دارد و ممکن است سبب تخمین پایینتر ضربان قلب شود.  در زمان شنیدن، میتوانید به همراه ضربه های قلب، آهسته روی تخت ضربه بزنید تا گروه شما هم از تعداد ضربان قلب آگاه شود.  با شمارش ضربان در 6 ثانیه و ضرب آن در 10 ،تعداد ضربان قلب را تخمین بزنید. </vt:lpstr>
      <vt:lpstr>PowerPoint Presentation</vt:lpstr>
      <vt:lpstr>انواع ابزار تهویه با فشار مثبت</vt:lpstr>
      <vt:lpstr>ارزیابی اثر بخشی PPV </vt:lpstr>
      <vt:lpstr>ارزیابی اثر بخشی PPV </vt:lpstr>
      <vt:lpstr>غلظت اکسیژن حین اجرای PPV </vt:lpstr>
      <vt:lpstr>منحنی فشار حین انجام PPV </vt:lpstr>
      <vt:lpstr>سرعت تهویه (60-40 بار در دقیقه)</vt:lpstr>
      <vt:lpstr> Spo2  هدف، قبل از مجرای شریانی، پس از تولد</vt:lpstr>
      <vt:lpstr>PowerPoint Presentation</vt:lpstr>
      <vt:lpstr>تهویه کافی  </vt:lpstr>
      <vt:lpstr>تهویه ناموفق</vt:lpstr>
      <vt:lpstr>PowerPoint Presentation</vt:lpstr>
      <vt:lpstr>PowerPoint Presentation</vt:lpstr>
      <vt:lpstr>پس از بهبودی، چه هنگام PPV را متوقف می نماییم؟</vt:lpstr>
      <vt:lpstr>چنانچه نوزاد بهبود نیابد چه باید کرد؟</vt:lpstr>
      <vt:lpstr>PowerPoint Presentation</vt:lpstr>
      <vt:lpstr>چنانچه نوزاد بهبود نیابد چه باید کرد؟</vt:lpstr>
      <vt:lpstr>چنانچه نوزاد بهبود نیابد چه باید کرد؟</vt:lpstr>
      <vt:lpstr>لوله گذاری نای </vt:lpstr>
      <vt:lpstr>چیست؟DOPE</vt:lpstr>
      <vt:lpstr>نکته</vt:lpstr>
      <vt:lpstr>فشردن قفسه سینه</vt:lpstr>
      <vt:lpstr>فشردن قفسه سینه</vt:lpstr>
      <vt:lpstr>فشردن قفسه سینه</vt:lpstr>
      <vt:lpstr>انگشت گذاری</vt:lpstr>
      <vt:lpstr>روش شست</vt:lpstr>
      <vt:lpstr>روش دو انگشتی</vt:lpstr>
      <vt:lpstr>روش دو انگشتی</vt:lpstr>
      <vt:lpstr>روش دو انگشتی</vt:lpstr>
      <vt:lpstr>مقایسه دو روش</vt:lpstr>
      <vt:lpstr>میزان و عمق فشار</vt:lpstr>
      <vt:lpstr>میزان و عمق فشار</vt:lpstr>
      <vt:lpstr>روش </vt:lpstr>
      <vt:lpstr>هماهنگی با تهویه</vt:lpstr>
      <vt:lpstr>هماهنگی با تهویه</vt:lpstr>
      <vt:lpstr>توقف فشردن قفسه سینه</vt:lpstr>
      <vt:lpstr>  عدم بهبودی نوزاد </vt:lpstr>
      <vt:lpstr>عوارض فشردن قفسه سینه</vt:lpstr>
      <vt:lpstr>PowerPoint Presentation</vt:lpstr>
      <vt:lpstr>موارد مصرف دارو</vt:lpstr>
      <vt:lpstr>تجویز اپی نفرین درصورت باقی ماندن ضربان قلب کمتراز60 ضربه در دقیقه پس ازشرایط زیر لازم است  </vt:lpstr>
      <vt:lpstr>دارو</vt:lpstr>
      <vt:lpstr>  اندیکاسیون</vt:lpstr>
      <vt:lpstr>راه تجویز</vt:lpstr>
      <vt:lpstr>پی نفرین: اندیکاسیون</vt:lpstr>
      <vt:lpstr>  اپی نفرین: مکانیزم اثر</vt:lpstr>
      <vt:lpstr>اپی نفرین</vt:lpstr>
      <vt:lpstr>راه تجویزاپی نفرین</vt:lpstr>
      <vt:lpstr>اپی نفرین</vt:lpstr>
      <vt:lpstr>اپی نفرین</vt:lpstr>
      <vt:lpstr>اپی نفرین</vt:lpstr>
      <vt:lpstr>به دنبال تجویز اپی نفرین انتظار چه پیامدی دارید؟</vt:lpstr>
      <vt:lpstr>PowerPoint Presentation</vt:lpstr>
      <vt:lpstr>فزاینده های حجم خون: اندیکاسیون</vt:lpstr>
      <vt:lpstr>علل هیپوولمی</vt:lpstr>
      <vt:lpstr>PowerPoint Presentation</vt:lpstr>
      <vt:lpstr>پایان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Niknafs</dc:creator>
  <cp:lastModifiedBy>his</cp:lastModifiedBy>
  <cp:revision>2249</cp:revision>
  <dcterms:created xsi:type="dcterms:W3CDTF">2010-01-30T20:42:34Z</dcterms:created>
  <dcterms:modified xsi:type="dcterms:W3CDTF">2023-02-13T08:38:41Z</dcterms:modified>
</cp:coreProperties>
</file>